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1" r:id="rId2"/>
    <p:sldMasterId id="2147483656" r:id="rId3"/>
  </p:sldMasterIdLst>
  <p:notesMasterIdLst>
    <p:notesMasterId r:id="rId25"/>
  </p:notesMasterIdLst>
  <p:sldIdLst>
    <p:sldId id="256" r:id="rId4"/>
    <p:sldId id="260" r:id="rId5"/>
    <p:sldId id="261" r:id="rId6"/>
    <p:sldId id="262" r:id="rId7"/>
    <p:sldId id="267" r:id="rId8"/>
    <p:sldId id="269" r:id="rId9"/>
    <p:sldId id="263" r:id="rId10"/>
    <p:sldId id="271" r:id="rId11"/>
    <p:sldId id="264" r:id="rId12"/>
    <p:sldId id="265" r:id="rId13"/>
    <p:sldId id="280" r:id="rId14"/>
    <p:sldId id="282" r:id="rId15"/>
    <p:sldId id="272" r:id="rId16"/>
    <p:sldId id="273" r:id="rId17"/>
    <p:sldId id="290" r:id="rId18"/>
    <p:sldId id="291" r:id="rId19"/>
    <p:sldId id="289" r:id="rId20"/>
    <p:sldId id="276" r:id="rId21"/>
    <p:sldId id="287" r:id="rId22"/>
    <p:sldId id="277" r:id="rId23"/>
    <p:sldId id="281"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686A356-7E56-5574-8A25-CD136C4FE36F}" name="Kayne Smith" initials="KS" userId="S::Kayne.Smith@citizensfla.com::9718b099-b276-42d7-b8dd-292bf76d22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1F497D"/>
    <a:srgbClr val="E9EDF4"/>
    <a:srgbClr val="002D48"/>
    <a:srgbClr val="0048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39" autoAdjust="0"/>
    <p:restoredTop sz="71463" autoAdjust="0"/>
  </p:normalViewPr>
  <p:slideViewPr>
    <p:cSldViewPr snapToGrid="0" snapToObjects="1">
      <p:cViewPr varScale="1">
        <p:scale>
          <a:sx n="73" d="100"/>
          <a:sy n="73" d="100"/>
        </p:scale>
        <p:origin x="90" y="13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1" d="100"/>
          <a:sy n="81" d="100"/>
        </p:scale>
        <p:origin x="385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8/10/relationships/authors" Targe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h Fisher" userId="9a44c9bc-1217-47d2-bcfb-7b7cb4d4fe3d" providerId="ADAL" clId="{76B26327-9599-4774-A727-B263B52175D8}"/>
    <pc:docChg chg="modSld">
      <pc:chgData name="March Fisher" userId="9a44c9bc-1217-47d2-bcfb-7b7cb4d4fe3d" providerId="ADAL" clId="{76B26327-9599-4774-A727-B263B52175D8}" dt="2024-07-30T15:16:09.793" v="12" actId="12"/>
      <pc:docMkLst>
        <pc:docMk/>
      </pc:docMkLst>
      <pc:sldChg chg="modNotesTx">
        <pc:chgData name="March Fisher" userId="9a44c9bc-1217-47d2-bcfb-7b7cb4d4fe3d" providerId="ADAL" clId="{76B26327-9599-4774-A727-B263B52175D8}" dt="2024-07-30T15:14:45.314" v="0" actId="6549"/>
        <pc:sldMkLst>
          <pc:docMk/>
          <pc:sldMk cId="2514602455" sldId="260"/>
        </pc:sldMkLst>
      </pc:sldChg>
      <pc:sldChg chg="modNotesTx">
        <pc:chgData name="March Fisher" userId="9a44c9bc-1217-47d2-bcfb-7b7cb4d4fe3d" providerId="ADAL" clId="{76B26327-9599-4774-A727-B263B52175D8}" dt="2024-07-30T15:14:49.706" v="1" actId="6549"/>
        <pc:sldMkLst>
          <pc:docMk/>
          <pc:sldMk cId="4009990170" sldId="261"/>
        </pc:sldMkLst>
      </pc:sldChg>
      <pc:sldChg chg="modNotesTx">
        <pc:chgData name="March Fisher" userId="9a44c9bc-1217-47d2-bcfb-7b7cb4d4fe3d" providerId="ADAL" clId="{76B26327-9599-4774-A727-B263B52175D8}" dt="2024-07-30T15:16:09.793" v="12" actId="12"/>
        <pc:sldMkLst>
          <pc:docMk/>
          <pc:sldMk cId="2848729218" sldId="262"/>
        </pc:sldMkLst>
      </pc:sldChg>
      <pc:sldChg chg="modNotesTx">
        <pc:chgData name="March Fisher" userId="9a44c9bc-1217-47d2-bcfb-7b7cb4d4fe3d" providerId="ADAL" clId="{76B26327-9599-4774-A727-B263B52175D8}" dt="2024-07-30T15:15:01.853" v="5" actId="6549"/>
        <pc:sldMkLst>
          <pc:docMk/>
          <pc:sldMk cId="3858535103" sldId="263"/>
        </pc:sldMkLst>
      </pc:sldChg>
      <pc:sldChg chg="modNotesTx">
        <pc:chgData name="March Fisher" userId="9a44c9bc-1217-47d2-bcfb-7b7cb4d4fe3d" providerId="ADAL" clId="{76B26327-9599-4774-A727-B263B52175D8}" dt="2024-07-30T15:15:07.781" v="7" actId="6549"/>
        <pc:sldMkLst>
          <pc:docMk/>
          <pc:sldMk cId="1521971862" sldId="264"/>
        </pc:sldMkLst>
      </pc:sldChg>
      <pc:sldChg chg="modNotesTx">
        <pc:chgData name="March Fisher" userId="9a44c9bc-1217-47d2-bcfb-7b7cb4d4fe3d" providerId="ADAL" clId="{76B26327-9599-4774-A727-B263B52175D8}" dt="2024-07-30T15:15:38.583" v="8" actId="6549"/>
        <pc:sldMkLst>
          <pc:docMk/>
          <pc:sldMk cId="3810319136" sldId="265"/>
        </pc:sldMkLst>
      </pc:sldChg>
      <pc:sldChg chg="modNotesTx">
        <pc:chgData name="March Fisher" userId="9a44c9bc-1217-47d2-bcfb-7b7cb4d4fe3d" providerId="ADAL" clId="{76B26327-9599-4774-A727-B263B52175D8}" dt="2024-07-30T15:14:55.790" v="3" actId="6549"/>
        <pc:sldMkLst>
          <pc:docMk/>
          <pc:sldMk cId="2128392738" sldId="267"/>
        </pc:sldMkLst>
      </pc:sldChg>
      <pc:sldChg chg="modNotesTx">
        <pc:chgData name="March Fisher" userId="9a44c9bc-1217-47d2-bcfb-7b7cb4d4fe3d" providerId="ADAL" clId="{76B26327-9599-4774-A727-B263B52175D8}" dt="2024-07-30T15:14:58.897" v="4" actId="6549"/>
        <pc:sldMkLst>
          <pc:docMk/>
          <pc:sldMk cId="3844671820" sldId="269"/>
        </pc:sldMkLst>
      </pc:sldChg>
      <pc:sldChg chg="modNotesTx">
        <pc:chgData name="March Fisher" userId="9a44c9bc-1217-47d2-bcfb-7b7cb4d4fe3d" providerId="ADAL" clId="{76B26327-9599-4774-A727-B263B52175D8}" dt="2024-07-30T15:15:04.585" v="6" actId="6549"/>
        <pc:sldMkLst>
          <pc:docMk/>
          <pc:sldMk cId="91412524" sldId="271"/>
        </pc:sldMkLst>
      </pc:sldChg>
      <pc:sldChg chg="modNotesTx">
        <pc:chgData name="March Fisher" userId="9a44c9bc-1217-47d2-bcfb-7b7cb4d4fe3d" providerId="ADAL" clId="{76B26327-9599-4774-A727-B263B52175D8}" dt="2024-07-30T15:15:44.361" v="9" actId="6549"/>
        <pc:sldMkLst>
          <pc:docMk/>
          <pc:sldMk cId="2839785254" sldId="272"/>
        </pc:sldMkLst>
      </pc:sldChg>
      <pc:sldChg chg="modNotesTx">
        <pc:chgData name="March Fisher" userId="9a44c9bc-1217-47d2-bcfb-7b7cb4d4fe3d" providerId="ADAL" clId="{76B26327-9599-4774-A727-B263B52175D8}" dt="2024-07-30T15:15:52.372" v="11" actId="6549"/>
        <pc:sldMkLst>
          <pc:docMk/>
          <pc:sldMk cId="2759129134" sldId="289"/>
        </pc:sldMkLst>
      </pc:sldChg>
      <pc:sldChg chg="modNotesTx">
        <pc:chgData name="March Fisher" userId="9a44c9bc-1217-47d2-bcfb-7b7cb4d4fe3d" providerId="ADAL" clId="{76B26327-9599-4774-A727-B263B52175D8}" dt="2024-07-30T15:15:49.302" v="10" actId="6549"/>
        <pc:sldMkLst>
          <pc:docMk/>
          <pc:sldMk cId="4023590696" sldId="29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AFD5147-C2C3-4DCF-BC94-5F97817E333C}" type="datetimeFigureOut">
              <a:rPr lang="en-US" smtClean="0"/>
              <a:t>7/30/2024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333A089-F154-44D1-8BC1-949F18987841}" type="slidenum">
              <a:rPr lang="en-US" smtClean="0"/>
              <a:t>‹#›</a:t>
            </a:fld>
            <a:endParaRPr lang="en-US"/>
          </a:p>
        </p:txBody>
      </p:sp>
    </p:spTree>
    <p:extLst>
      <p:ext uri="{BB962C8B-B14F-4D97-AF65-F5344CB8AC3E}">
        <p14:creationId xmlns:p14="http://schemas.microsoft.com/office/powerpoint/2010/main" val="3124787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US" sz="180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333A089-F154-44D1-8BC1-949F18987841}" type="slidenum">
              <a:rPr lang="en-US" smtClean="0"/>
              <a:t>2</a:t>
            </a:fld>
            <a:endParaRPr lang="en-US"/>
          </a:p>
        </p:txBody>
      </p:sp>
    </p:spTree>
    <p:extLst>
      <p:ext uri="{BB962C8B-B14F-4D97-AF65-F5344CB8AC3E}">
        <p14:creationId xmlns:p14="http://schemas.microsoft.com/office/powerpoint/2010/main" val="9605235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US" sz="1800" dirty="0">
              <a:latin typeface="Arial" panose="020B0604020202020204" pitchFamily="34" charset="0"/>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1333A089-F154-44D1-8BC1-949F18987841}" type="slidenum">
              <a:rPr lang="en-US" smtClean="0"/>
              <a:t>12</a:t>
            </a:fld>
            <a:endParaRPr lang="en-US"/>
          </a:p>
        </p:txBody>
      </p:sp>
    </p:spTree>
    <p:extLst>
      <p:ext uri="{BB962C8B-B14F-4D97-AF65-F5344CB8AC3E}">
        <p14:creationId xmlns:p14="http://schemas.microsoft.com/office/powerpoint/2010/main" val="2257543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effectLst/>
              <a:latin typeface="Arial" panose="020B0604020202020204" pitchFamily="34" charset="0"/>
              <a:ea typeface="Aptos"/>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33A089-F154-44D1-8BC1-949F18987841}" type="slidenum">
              <a:rPr lang="en-US" smtClean="0"/>
              <a:t>13</a:t>
            </a:fld>
            <a:endParaRPr lang="en-US"/>
          </a:p>
        </p:txBody>
      </p:sp>
    </p:spTree>
    <p:extLst>
      <p:ext uri="{BB962C8B-B14F-4D97-AF65-F5344CB8AC3E}">
        <p14:creationId xmlns:p14="http://schemas.microsoft.com/office/powerpoint/2010/main" val="101430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effectLst/>
              <a:latin typeface="Arial" panose="020B0604020202020204" pitchFamily="34" charset="0"/>
              <a:ea typeface="Aptos"/>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33A089-F154-44D1-8BC1-949F18987841}" type="slidenum">
              <a:rPr lang="en-US" smtClean="0"/>
              <a:t>14</a:t>
            </a:fld>
            <a:endParaRPr lang="en-US"/>
          </a:p>
        </p:txBody>
      </p:sp>
    </p:spTree>
    <p:extLst>
      <p:ext uri="{BB962C8B-B14F-4D97-AF65-F5344CB8AC3E}">
        <p14:creationId xmlns:p14="http://schemas.microsoft.com/office/powerpoint/2010/main" val="22618941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effectLst/>
              <a:latin typeface="Arial" panose="020B0604020202020204" pitchFamily="34" charset="0"/>
              <a:ea typeface="Aptos"/>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33A089-F154-44D1-8BC1-949F18987841}" type="slidenum">
              <a:rPr lang="en-US" smtClean="0"/>
              <a:t>15</a:t>
            </a:fld>
            <a:endParaRPr lang="en-US"/>
          </a:p>
        </p:txBody>
      </p:sp>
    </p:spTree>
    <p:extLst>
      <p:ext uri="{BB962C8B-B14F-4D97-AF65-F5344CB8AC3E}">
        <p14:creationId xmlns:p14="http://schemas.microsoft.com/office/powerpoint/2010/main" val="21354754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effectLst/>
              <a:latin typeface="Arial" panose="020B0604020202020204" pitchFamily="34" charset="0"/>
              <a:ea typeface="Aptos"/>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33A089-F154-44D1-8BC1-949F18987841}" type="slidenum">
              <a:rPr lang="en-US" smtClean="0"/>
              <a:t>16</a:t>
            </a:fld>
            <a:endParaRPr lang="en-US"/>
          </a:p>
        </p:txBody>
      </p:sp>
    </p:spTree>
    <p:extLst>
      <p:ext uri="{BB962C8B-B14F-4D97-AF65-F5344CB8AC3E}">
        <p14:creationId xmlns:p14="http://schemas.microsoft.com/office/powerpoint/2010/main" val="1761931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effectLst/>
              <a:latin typeface="Arial" panose="020B0604020202020204" pitchFamily="34" charset="0"/>
              <a:ea typeface="Aptos"/>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33A089-F154-44D1-8BC1-949F18987841}" type="slidenum">
              <a:rPr lang="en-US" smtClean="0"/>
              <a:t>17</a:t>
            </a:fld>
            <a:endParaRPr lang="en-US"/>
          </a:p>
        </p:txBody>
      </p:sp>
    </p:spTree>
    <p:extLst>
      <p:ext uri="{BB962C8B-B14F-4D97-AF65-F5344CB8AC3E}">
        <p14:creationId xmlns:p14="http://schemas.microsoft.com/office/powerpoint/2010/main" val="3219618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effectLst/>
              <a:latin typeface="Arial" panose="020B0604020202020204" pitchFamily="34" charset="0"/>
              <a:ea typeface="Aptos"/>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33A089-F154-44D1-8BC1-949F18987841}" type="slidenum">
              <a:rPr lang="en-US" smtClean="0"/>
              <a:t>18</a:t>
            </a:fld>
            <a:endParaRPr lang="en-US"/>
          </a:p>
        </p:txBody>
      </p:sp>
    </p:spTree>
    <p:extLst>
      <p:ext uri="{BB962C8B-B14F-4D97-AF65-F5344CB8AC3E}">
        <p14:creationId xmlns:p14="http://schemas.microsoft.com/office/powerpoint/2010/main" val="7950180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effectLst/>
              <a:latin typeface="Arial" panose="020B0604020202020204" pitchFamily="34" charset="0"/>
              <a:ea typeface="Aptos"/>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33A089-F154-44D1-8BC1-949F18987841}" type="slidenum">
              <a:rPr lang="en-US" smtClean="0"/>
              <a:t>19</a:t>
            </a:fld>
            <a:endParaRPr lang="en-US"/>
          </a:p>
        </p:txBody>
      </p:sp>
    </p:spTree>
    <p:extLst>
      <p:ext uri="{BB962C8B-B14F-4D97-AF65-F5344CB8AC3E}">
        <p14:creationId xmlns:p14="http://schemas.microsoft.com/office/powerpoint/2010/main" val="3309600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effectLst/>
              <a:latin typeface="Arial" panose="020B0604020202020204" pitchFamily="34" charset="0"/>
              <a:ea typeface="Aptos"/>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33A089-F154-44D1-8BC1-949F18987841}" type="slidenum">
              <a:rPr lang="en-US" smtClean="0"/>
              <a:t>20</a:t>
            </a:fld>
            <a:endParaRPr lang="en-US"/>
          </a:p>
        </p:txBody>
      </p:sp>
    </p:spTree>
    <p:extLst>
      <p:ext uri="{BB962C8B-B14F-4D97-AF65-F5344CB8AC3E}">
        <p14:creationId xmlns:p14="http://schemas.microsoft.com/office/powerpoint/2010/main" val="280415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effectLst/>
              <a:latin typeface="Arial" panose="020B0604020202020204" pitchFamily="34" charset="0"/>
              <a:ea typeface="Aptos"/>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33A089-F154-44D1-8BC1-949F18987841}" type="slidenum">
              <a:rPr lang="en-US" smtClean="0"/>
              <a:t>21</a:t>
            </a:fld>
            <a:endParaRPr lang="en-US"/>
          </a:p>
        </p:txBody>
      </p:sp>
    </p:spTree>
    <p:extLst>
      <p:ext uri="{BB962C8B-B14F-4D97-AF65-F5344CB8AC3E}">
        <p14:creationId xmlns:p14="http://schemas.microsoft.com/office/powerpoint/2010/main" val="1637878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US" sz="1800" dirty="0">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33A089-F154-44D1-8BC1-949F18987841}" type="slidenum">
              <a:rPr lang="en-US" smtClean="0"/>
              <a:t>3</a:t>
            </a:fld>
            <a:endParaRPr lang="en-US"/>
          </a:p>
        </p:txBody>
      </p:sp>
    </p:spTree>
    <p:extLst>
      <p:ext uri="{BB962C8B-B14F-4D97-AF65-F5344CB8AC3E}">
        <p14:creationId xmlns:p14="http://schemas.microsoft.com/office/powerpoint/2010/main" val="3431686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7000"/>
              </a:lnSpc>
              <a:buFont typeface="+mj-lt"/>
              <a:buNone/>
            </a:pPr>
            <a:endParaRPr lang="en-US" sz="1800" dirty="0">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33A089-F154-44D1-8BC1-949F18987841}" type="slidenum">
              <a:rPr lang="en-US" smtClean="0"/>
              <a:t>4</a:t>
            </a:fld>
            <a:endParaRPr lang="en-US"/>
          </a:p>
        </p:txBody>
      </p:sp>
    </p:spTree>
    <p:extLst>
      <p:ext uri="{BB962C8B-B14F-4D97-AF65-F5344CB8AC3E}">
        <p14:creationId xmlns:p14="http://schemas.microsoft.com/office/powerpoint/2010/main" val="51642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US" sz="1800" dirty="0">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33A089-F154-44D1-8BC1-949F18987841}" type="slidenum">
              <a:rPr lang="en-US" smtClean="0"/>
              <a:t>5</a:t>
            </a:fld>
            <a:endParaRPr lang="en-US"/>
          </a:p>
        </p:txBody>
      </p:sp>
    </p:spTree>
    <p:extLst>
      <p:ext uri="{BB962C8B-B14F-4D97-AF65-F5344CB8AC3E}">
        <p14:creationId xmlns:p14="http://schemas.microsoft.com/office/powerpoint/2010/main" val="3972945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dirty="0">
              <a:effectLst/>
              <a:latin typeface="Aptos" panose="020F0502020204030204" pitchFamily="34" charset="0"/>
              <a:ea typeface="MS PGothic" panose="020B0600070205080204" pitchFamily="34" charset="-128"/>
              <a:cs typeface="MS PGothic" panose="020B0600070205080204" pitchFamily="34" charset="-128"/>
            </a:endParaRPr>
          </a:p>
        </p:txBody>
      </p:sp>
      <p:sp>
        <p:nvSpPr>
          <p:cNvPr id="4" name="Slide Number Placeholder 3"/>
          <p:cNvSpPr>
            <a:spLocks noGrp="1"/>
          </p:cNvSpPr>
          <p:nvPr>
            <p:ph type="sldNum" sz="quarter" idx="5"/>
          </p:nvPr>
        </p:nvSpPr>
        <p:spPr/>
        <p:txBody>
          <a:bodyPr/>
          <a:lstStyle/>
          <a:p>
            <a:fld id="{1333A089-F154-44D1-8BC1-949F18987841}" type="slidenum">
              <a:rPr lang="en-US" smtClean="0"/>
              <a:t>6</a:t>
            </a:fld>
            <a:endParaRPr lang="en-US"/>
          </a:p>
        </p:txBody>
      </p:sp>
    </p:spTree>
    <p:extLst>
      <p:ext uri="{BB962C8B-B14F-4D97-AF65-F5344CB8AC3E}">
        <p14:creationId xmlns:p14="http://schemas.microsoft.com/office/powerpoint/2010/main" val="3585395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US" sz="1800" dirty="0">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33A089-F154-44D1-8BC1-949F18987841}" type="slidenum">
              <a:rPr lang="en-US" smtClean="0"/>
              <a:t>7</a:t>
            </a:fld>
            <a:endParaRPr lang="en-US"/>
          </a:p>
        </p:txBody>
      </p:sp>
    </p:spTree>
    <p:extLst>
      <p:ext uri="{BB962C8B-B14F-4D97-AF65-F5344CB8AC3E}">
        <p14:creationId xmlns:p14="http://schemas.microsoft.com/office/powerpoint/2010/main" val="1485772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kern="1200" dirty="0">
              <a:effectLst/>
              <a:latin typeface="Arial" panose="020B0604020202020204" pitchFamily="34" charset="0"/>
              <a:ea typeface="Aptos"/>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33A089-F154-44D1-8BC1-949F18987841}" type="slidenum">
              <a:rPr lang="en-US" smtClean="0"/>
              <a:t>8</a:t>
            </a:fld>
            <a:endParaRPr lang="en-US"/>
          </a:p>
        </p:txBody>
      </p:sp>
    </p:spTree>
    <p:extLst>
      <p:ext uri="{BB962C8B-B14F-4D97-AF65-F5344CB8AC3E}">
        <p14:creationId xmlns:p14="http://schemas.microsoft.com/office/powerpoint/2010/main" val="1853474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US" sz="1800" dirty="0">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33A089-F154-44D1-8BC1-949F18987841}" type="slidenum">
              <a:rPr lang="en-US" smtClean="0"/>
              <a:t>9</a:t>
            </a:fld>
            <a:endParaRPr lang="en-US"/>
          </a:p>
        </p:txBody>
      </p:sp>
    </p:spTree>
    <p:extLst>
      <p:ext uri="{BB962C8B-B14F-4D97-AF65-F5344CB8AC3E}">
        <p14:creationId xmlns:p14="http://schemas.microsoft.com/office/powerpoint/2010/main" val="1984370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endParaRPr lang="en-US" sz="1800" dirty="0">
              <a:latin typeface="Arial" panose="020B0604020202020204" pitchFamily="34"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333A089-F154-44D1-8BC1-949F18987841}" type="slidenum">
              <a:rPr lang="en-US" smtClean="0"/>
              <a:t>10</a:t>
            </a:fld>
            <a:endParaRPr lang="en-US"/>
          </a:p>
        </p:txBody>
      </p:sp>
    </p:spTree>
    <p:extLst>
      <p:ext uri="{BB962C8B-B14F-4D97-AF65-F5344CB8AC3E}">
        <p14:creationId xmlns:p14="http://schemas.microsoft.com/office/powerpoint/2010/main" val="4271161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48497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654C3F-5BB5-931C-6893-B6D6523FC80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6E2717D-008E-9668-012D-220C4346228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AD1F909-0F0E-12F7-1EC2-D9D5AEB1DE3A}"/>
              </a:ext>
            </a:extLst>
          </p:cNvPr>
          <p:cNvSpPr>
            <a:spLocks noGrp="1"/>
          </p:cNvSpPr>
          <p:nvPr>
            <p:ph type="sldNum" sz="quarter" idx="12"/>
          </p:nvPr>
        </p:nvSpPr>
        <p:spPr/>
        <p:txBody>
          <a:bodyPr/>
          <a:lstStyle/>
          <a:p>
            <a:fld id="{874BA224-6C7F-4673-9110-0D0C4C9A480E}" type="slidenum">
              <a:rPr lang="en-US" smtClean="0"/>
              <a:t>‹#›</a:t>
            </a:fld>
            <a:endParaRPr lang="en-US"/>
          </a:p>
        </p:txBody>
      </p:sp>
    </p:spTree>
    <p:extLst>
      <p:ext uri="{BB962C8B-B14F-4D97-AF65-F5344CB8AC3E}">
        <p14:creationId xmlns:p14="http://schemas.microsoft.com/office/powerpoint/2010/main" val="3254511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31AEC-8A61-B7DF-17E3-964B0AE788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D67B5C-4E35-0126-365A-3054086477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339C35-0963-661C-447C-88740082FE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00C180-E850-25CE-BBD6-7C1CD50764E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55F20F6-B3C3-38C6-FC6E-1B0FCAFED6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0F7643-94E8-0012-0E74-78667B815521}"/>
              </a:ext>
            </a:extLst>
          </p:cNvPr>
          <p:cNvSpPr>
            <a:spLocks noGrp="1"/>
          </p:cNvSpPr>
          <p:nvPr>
            <p:ph type="sldNum" sz="quarter" idx="12"/>
          </p:nvPr>
        </p:nvSpPr>
        <p:spPr/>
        <p:txBody>
          <a:bodyPr/>
          <a:lstStyle/>
          <a:p>
            <a:fld id="{874BA224-6C7F-4673-9110-0D0C4C9A480E}" type="slidenum">
              <a:rPr lang="en-US" smtClean="0"/>
              <a:t>‹#›</a:t>
            </a:fld>
            <a:endParaRPr lang="en-US"/>
          </a:p>
        </p:txBody>
      </p:sp>
    </p:spTree>
    <p:extLst>
      <p:ext uri="{BB962C8B-B14F-4D97-AF65-F5344CB8AC3E}">
        <p14:creationId xmlns:p14="http://schemas.microsoft.com/office/powerpoint/2010/main" val="37478250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959A7-719E-B32E-2FA3-54B2C7ABF3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271AC46-C2F4-3215-38A2-CC5A7445D5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160A973-8B3A-A493-DD02-A1E49664E5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32ED4B-1D3D-C88A-A5FC-1F9788BADC47}"/>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31B7C5A-6187-041F-33E4-F8BCA13066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79F3DE-5C6B-ED98-7EB1-966A09233EBF}"/>
              </a:ext>
            </a:extLst>
          </p:cNvPr>
          <p:cNvSpPr>
            <a:spLocks noGrp="1"/>
          </p:cNvSpPr>
          <p:nvPr>
            <p:ph type="sldNum" sz="quarter" idx="12"/>
          </p:nvPr>
        </p:nvSpPr>
        <p:spPr/>
        <p:txBody>
          <a:bodyPr/>
          <a:lstStyle/>
          <a:p>
            <a:fld id="{874BA224-6C7F-4673-9110-0D0C4C9A480E}" type="slidenum">
              <a:rPr lang="en-US" smtClean="0"/>
              <a:t>‹#›</a:t>
            </a:fld>
            <a:endParaRPr lang="en-US"/>
          </a:p>
        </p:txBody>
      </p:sp>
    </p:spTree>
    <p:extLst>
      <p:ext uri="{BB962C8B-B14F-4D97-AF65-F5344CB8AC3E}">
        <p14:creationId xmlns:p14="http://schemas.microsoft.com/office/powerpoint/2010/main" val="12510226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BB093-96CB-4FB7-7B39-4BFEED0D825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2D9DF1-34E8-9AF1-3EE8-1B2AB45A210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7F7B74-2A8F-CD96-8CED-DC90E9E2B00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8467905-1720-8368-EE96-53204DBA4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6E94E9-95D1-1485-7451-A072A7FF36EF}"/>
              </a:ext>
            </a:extLst>
          </p:cNvPr>
          <p:cNvSpPr>
            <a:spLocks noGrp="1"/>
          </p:cNvSpPr>
          <p:nvPr>
            <p:ph type="sldNum" sz="quarter" idx="12"/>
          </p:nvPr>
        </p:nvSpPr>
        <p:spPr/>
        <p:txBody>
          <a:bodyPr/>
          <a:lstStyle/>
          <a:p>
            <a:fld id="{874BA224-6C7F-4673-9110-0D0C4C9A480E}" type="slidenum">
              <a:rPr lang="en-US" smtClean="0"/>
              <a:t>‹#›</a:t>
            </a:fld>
            <a:endParaRPr lang="en-US"/>
          </a:p>
        </p:txBody>
      </p:sp>
    </p:spTree>
    <p:extLst>
      <p:ext uri="{BB962C8B-B14F-4D97-AF65-F5344CB8AC3E}">
        <p14:creationId xmlns:p14="http://schemas.microsoft.com/office/powerpoint/2010/main" val="35770565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AD887B-A9BC-7FC4-6289-579D33F0DC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254EBB-1DA5-A050-6032-A91E263CE9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722B-2436-D95F-6335-7F5C62ABE89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79FBD60-8A22-AE00-2F7A-5DB8B77F16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070765-E83A-A9CC-96EF-47BD0D224C97}"/>
              </a:ext>
            </a:extLst>
          </p:cNvPr>
          <p:cNvSpPr>
            <a:spLocks noGrp="1"/>
          </p:cNvSpPr>
          <p:nvPr>
            <p:ph type="sldNum" sz="quarter" idx="12"/>
          </p:nvPr>
        </p:nvSpPr>
        <p:spPr/>
        <p:txBody>
          <a:bodyPr/>
          <a:lstStyle/>
          <a:p>
            <a:fld id="{874BA224-6C7F-4673-9110-0D0C4C9A480E}" type="slidenum">
              <a:rPr lang="en-US" smtClean="0"/>
              <a:t>‹#›</a:t>
            </a:fld>
            <a:endParaRPr lang="en-US"/>
          </a:p>
        </p:txBody>
      </p:sp>
    </p:spTree>
    <p:extLst>
      <p:ext uri="{BB962C8B-B14F-4D97-AF65-F5344CB8AC3E}">
        <p14:creationId xmlns:p14="http://schemas.microsoft.com/office/powerpoint/2010/main" val="1866708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1F4C3-A084-0A5F-3A44-7A6A70D8B04D}"/>
              </a:ext>
            </a:extLst>
          </p:cNvPr>
          <p:cNvSpPr>
            <a:spLocks noGrp="1"/>
          </p:cNvSpPr>
          <p:nvPr>
            <p:ph type="title"/>
          </p:nvPr>
        </p:nvSpPr>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A46E8571-1DE0-0E21-6EAB-9559A850CD1E}"/>
              </a:ext>
            </a:extLst>
          </p:cNvPr>
          <p:cNvSpPr>
            <a:spLocks noGrp="1"/>
          </p:cNvSpPr>
          <p:nvPr>
            <p:ph type="sldNum" sz="quarter" idx="10"/>
          </p:nvPr>
        </p:nvSpPr>
        <p:spPr/>
        <p:txBody>
          <a:bodyPr/>
          <a:lstStyle/>
          <a:p>
            <a:r>
              <a:rPr lang="en-US"/>
              <a:t>Page </a:t>
            </a:r>
            <a:fld id="{AF73B3ED-51D0-4C6E-B056-A36CCC258EB5}" type="slidenum">
              <a:rPr lang="en-US" smtClean="0"/>
              <a:pPr/>
              <a:t>‹#›</a:t>
            </a:fld>
            <a:endParaRPr lang="en-US" dirty="0"/>
          </a:p>
        </p:txBody>
      </p:sp>
      <p:sp>
        <p:nvSpPr>
          <p:cNvPr id="5" name="Slide Number Placeholder 6">
            <a:extLst>
              <a:ext uri="{FF2B5EF4-FFF2-40B4-BE49-F238E27FC236}">
                <a16:creationId xmlns:a16="http://schemas.microsoft.com/office/drawing/2014/main" id="{C4056F5B-0164-AE5F-45BA-A41C9CF3672F}"/>
              </a:ext>
            </a:extLst>
          </p:cNvPr>
          <p:cNvSpPr txBox="1">
            <a:spLocks/>
          </p:cNvSpPr>
          <p:nvPr userDrawn="1"/>
        </p:nvSpPr>
        <p:spPr>
          <a:xfrm>
            <a:off x="259080" y="636066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Page </a:t>
            </a:r>
            <a:fld id="{AF73B3ED-51D0-4C6E-B056-A36CCC258EB5}" type="slidenum">
              <a:rPr lang="en-US" smtClean="0"/>
              <a:pPr/>
              <a:t>‹#›</a:t>
            </a:fld>
            <a:endParaRPr lang="en-US" dirty="0"/>
          </a:p>
        </p:txBody>
      </p:sp>
      <p:sp>
        <p:nvSpPr>
          <p:cNvPr id="6" name="Title Placeholder 7">
            <a:extLst>
              <a:ext uri="{FF2B5EF4-FFF2-40B4-BE49-F238E27FC236}">
                <a16:creationId xmlns:a16="http://schemas.microsoft.com/office/drawing/2014/main" id="{4F56D142-2757-5877-D946-C7973B1434BD}"/>
              </a:ext>
            </a:extLst>
          </p:cNvPr>
          <p:cNvSpPr txBox="1">
            <a:spLocks/>
          </p:cNvSpPr>
          <p:nvPr userDrawn="1"/>
        </p:nvSpPr>
        <p:spPr>
          <a:xfrm>
            <a:off x="374904" y="131573"/>
            <a:ext cx="10515600" cy="7828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a:t>Click to edit Master title style</a:t>
            </a:r>
          </a:p>
        </p:txBody>
      </p:sp>
      <p:sp>
        <p:nvSpPr>
          <p:cNvPr id="7" name="Text Placeholder 8">
            <a:extLst>
              <a:ext uri="{FF2B5EF4-FFF2-40B4-BE49-F238E27FC236}">
                <a16:creationId xmlns:a16="http://schemas.microsoft.com/office/drawing/2014/main" id="{A5C491A9-6BC8-E698-2CB1-B24BEA97F5C9}"/>
              </a:ext>
            </a:extLst>
          </p:cNvPr>
          <p:cNvSpPr>
            <a:spLocks noGrp="1"/>
          </p:cNvSpPr>
          <p:nvPr>
            <p:ph idx="1"/>
          </p:nvPr>
        </p:nvSpPr>
        <p:spPr>
          <a:xfrm>
            <a:off x="374904" y="146186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30654408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6">
            <a:extLst>
              <a:ext uri="{FF2B5EF4-FFF2-40B4-BE49-F238E27FC236}">
                <a16:creationId xmlns:a16="http://schemas.microsoft.com/office/drawing/2014/main" id="{07FFE948-FF68-1BFB-B27F-A82E17CC1C78}"/>
              </a:ext>
            </a:extLst>
          </p:cNvPr>
          <p:cNvSpPr>
            <a:spLocks noGrp="1"/>
          </p:cNvSpPr>
          <p:nvPr>
            <p:ph type="sldNum" sz="quarter" idx="4"/>
          </p:nvPr>
        </p:nvSpPr>
        <p:spPr>
          <a:xfrm>
            <a:off x="259080" y="636066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Page </a:t>
            </a:r>
            <a:fld id="{AF73B3ED-51D0-4C6E-B056-A36CCC258EB5}" type="slidenum">
              <a:rPr lang="en-US" smtClean="0"/>
              <a:pPr/>
              <a:t>‹#›</a:t>
            </a:fld>
            <a:endParaRPr lang="en-US" dirty="0"/>
          </a:p>
        </p:txBody>
      </p:sp>
      <p:sp>
        <p:nvSpPr>
          <p:cNvPr id="4" name="Title Placeholder 7">
            <a:extLst>
              <a:ext uri="{FF2B5EF4-FFF2-40B4-BE49-F238E27FC236}">
                <a16:creationId xmlns:a16="http://schemas.microsoft.com/office/drawing/2014/main" id="{36840E43-C040-700D-F2FF-3C5458811DAE}"/>
              </a:ext>
            </a:extLst>
          </p:cNvPr>
          <p:cNvSpPr>
            <a:spLocks noGrp="1"/>
          </p:cNvSpPr>
          <p:nvPr>
            <p:ph type="title"/>
          </p:nvPr>
        </p:nvSpPr>
        <p:spPr>
          <a:xfrm>
            <a:off x="374904" y="131573"/>
            <a:ext cx="10515600" cy="782828"/>
          </a:xfrm>
          <a:prstGeom prst="rect">
            <a:avLst/>
          </a:prstGeom>
        </p:spPr>
        <p:txBody>
          <a:bodyPr vert="horz" lIns="91440" tIns="45720" rIns="91440" bIns="45720" rtlCol="0" anchor="ctr">
            <a:normAutofit/>
          </a:bodyPr>
          <a:lstStyle/>
          <a:p>
            <a:r>
              <a:rPr lang="en-US"/>
              <a:t>Click to edit Master title style</a:t>
            </a:r>
          </a:p>
        </p:txBody>
      </p:sp>
      <p:sp>
        <p:nvSpPr>
          <p:cNvPr id="5" name="Text Placeholder 8">
            <a:extLst>
              <a:ext uri="{FF2B5EF4-FFF2-40B4-BE49-F238E27FC236}">
                <a16:creationId xmlns:a16="http://schemas.microsoft.com/office/drawing/2014/main" id="{1A89E687-5F6F-2BD2-E440-D9D333B7C8BA}"/>
              </a:ext>
            </a:extLst>
          </p:cNvPr>
          <p:cNvSpPr>
            <a:spLocks noGrp="1"/>
          </p:cNvSpPr>
          <p:nvPr>
            <p:ph idx="1"/>
          </p:nvPr>
        </p:nvSpPr>
        <p:spPr>
          <a:xfrm>
            <a:off x="374904" y="146186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3282076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84998-0C61-CD97-10AF-1C3FEE8E5B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AD899DE-77DF-F14E-8502-1555D860DA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53183AB-6DAF-BAC0-6FD0-0013FE8A7EF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977BCD32-B609-33FD-1A71-43F9CB0906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1F027D-AD8C-0983-FBA0-CDDD71BE183B}"/>
              </a:ext>
            </a:extLst>
          </p:cNvPr>
          <p:cNvSpPr>
            <a:spLocks noGrp="1"/>
          </p:cNvSpPr>
          <p:nvPr>
            <p:ph type="sldNum" sz="quarter" idx="12"/>
          </p:nvPr>
        </p:nvSpPr>
        <p:spPr/>
        <p:txBody>
          <a:bodyPr/>
          <a:lstStyle/>
          <a:p>
            <a:fld id="{874BA224-6C7F-4673-9110-0D0C4C9A480E}" type="slidenum">
              <a:rPr lang="en-US" smtClean="0"/>
              <a:t>‹#›</a:t>
            </a:fld>
            <a:endParaRPr lang="en-US"/>
          </a:p>
        </p:txBody>
      </p:sp>
    </p:spTree>
    <p:extLst>
      <p:ext uri="{BB962C8B-B14F-4D97-AF65-F5344CB8AC3E}">
        <p14:creationId xmlns:p14="http://schemas.microsoft.com/office/powerpoint/2010/main" val="4183415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66D6-2EA0-D6F6-A08E-6FC8AD3FA3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2A1DBBB-07CB-D637-86B1-A0235657D3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377BC4-7BD5-ED23-564D-3B562062C1B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1274F15-1A9C-590A-CC66-3B02C37154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C90055-E263-AF48-F5F3-2A8196DB6149}"/>
              </a:ext>
            </a:extLst>
          </p:cNvPr>
          <p:cNvSpPr>
            <a:spLocks noGrp="1"/>
          </p:cNvSpPr>
          <p:nvPr>
            <p:ph type="sldNum" sz="quarter" idx="12"/>
          </p:nvPr>
        </p:nvSpPr>
        <p:spPr/>
        <p:txBody>
          <a:bodyPr/>
          <a:lstStyle/>
          <a:p>
            <a:fld id="{874BA224-6C7F-4673-9110-0D0C4C9A480E}" type="slidenum">
              <a:rPr lang="en-US" smtClean="0"/>
              <a:t>‹#›</a:t>
            </a:fld>
            <a:endParaRPr lang="en-US"/>
          </a:p>
        </p:txBody>
      </p:sp>
    </p:spTree>
    <p:extLst>
      <p:ext uri="{BB962C8B-B14F-4D97-AF65-F5344CB8AC3E}">
        <p14:creationId xmlns:p14="http://schemas.microsoft.com/office/powerpoint/2010/main" val="3253088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2BF1-45A3-512D-4F7A-4ACFD3F42EC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0763ADB-A3B9-7135-B868-5A2B495DF8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A3345C-A2C8-6D94-ECFD-5101D9548AC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25238276-E456-7F19-ADF4-DD16385EDF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9D25E3-E4E2-160D-4E99-9CE1407AD845}"/>
              </a:ext>
            </a:extLst>
          </p:cNvPr>
          <p:cNvSpPr>
            <a:spLocks noGrp="1"/>
          </p:cNvSpPr>
          <p:nvPr>
            <p:ph type="sldNum" sz="quarter" idx="12"/>
          </p:nvPr>
        </p:nvSpPr>
        <p:spPr/>
        <p:txBody>
          <a:bodyPr/>
          <a:lstStyle/>
          <a:p>
            <a:fld id="{874BA224-6C7F-4673-9110-0D0C4C9A480E}" type="slidenum">
              <a:rPr lang="en-US" smtClean="0"/>
              <a:t>‹#›</a:t>
            </a:fld>
            <a:endParaRPr lang="en-US"/>
          </a:p>
        </p:txBody>
      </p:sp>
    </p:spTree>
    <p:extLst>
      <p:ext uri="{BB962C8B-B14F-4D97-AF65-F5344CB8AC3E}">
        <p14:creationId xmlns:p14="http://schemas.microsoft.com/office/powerpoint/2010/main" val="14337914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68888-61E8-B8AA-5517-477E26E6D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A7ABE95-1FCF-9715-CDF8-608361DBB8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0F2D95-ECE2-7B91-DE59-C001BC0B4E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37CEBD-057C-29A6-A6C7-C49891BB32C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157566EA-7264-FA65-223D-6D22095C78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A75367-6F4A-6CAC-5170-1C052BA9F853}"/>
              </a:ext>
            </a:extLst>
          </p:cNvPr>
          <p:cNvSpPr>
            <a:spLocks noGrp="1"/>
          </p:cNvSpPr>
          <p:nvPr>
            <p:ph type="sldNum" sz="quarter" idx="12"/>
          </p:nvPr>
        </p:nvSpPr>
        <p:spPr/>
        <p:txBody>
          <a:bodyPr/>
          <a:lstStyle/>
          <a:p>
            <a:fld id="{874BA224-6C7F-4673-9110-0D0C4C9A480E}" type="slidenum">
              <a:rPr lang="en-US" smtClean="0"/>
              <a:t>‹#›</a:t>
            </a:fld>
            <a:endParaRPr lang="en-US"/>
          </a:p>
        </p:txBody>
      </p:sp>
    </p:spTree>
    <p:extLst>
      <p:ext uri="{BB962C8B-B14F-4D97-AF65-F5344CB8AC3E}">
        <p14:creationId xmlns:p14="http://schemas.microsoft.com/office/powerpoint/2010/main" val="219227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98083-4F4D-51E8-56F9-266FCA710E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F07A37-0113-31DE-91CD-342101D4D8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A7FB2ED-F94C-2591-66D3-9F55EAA069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68016A-FF6E-357B-0D51-BCA8F1EA73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F1B7A6F-BAA2-EF9A-7BBC-FFE66F39915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7D92E25-34A7-FAFF-C83B-2B8B0E0C64A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BE0ABEB-E8FE-0554-8C0B-66C65E42A0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535FA8E-DAE3-457F-460C-1516A915D7BB}"/>
              </a:ext>
            </a:extLst>
          </p:cNvPr>
          <p:cNvSpPr>
            <a:spLocks noGrp="1"/>
          </p:cNvSpPr>
          <p:nvPr>
            <p:ph type="sldNum" sz="quarter" idx="12"/>
          </p:nvPr>
        </p:nvSpPr>
        <p:spPr/>
        <p:txBody>
          <a:bodyPr/>
          <a:lstStyle/>
          <a:p>
            <a:fld id="{874BA224-6C7F-4673-9110-0D0C4C9A480E}" type="slidenum">
              <a:rPr lang="en-US" smtClean="0"/>
              <a:t>‹#›</a:t>
            </a:fld>
            <a:endParaRPr lang="en-US"/>
          </a:p>
        </p:txBody>
      </p:sp>
    </p:spTree>
    <p:extLst>
      <p:ext uri="{BB962C8B-B14F-4D97-AF65-F5344CB8AC3E}">
        <p14:creationId xmlns:p14="http://schemas.microsoft.com/office/powerpoint/2010/main" val="155128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DE4BC0-FA63-24FF-A8AB-3459AED878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04B37CF-A270-721D-D0E2-A22FA6892CFB}"/>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E0E97DBE-3A52-5364-24A7-BD0AC74631D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86CDA9-0BF2-EDCF-D8F7-A62BCC8DA3E2}"/>
              </a:ext>
            </a:extLst>
          </p:cNvPr>
          <p:cNvSpPr>
            <a:spLocks noGrp="1"/>
          </p:cNvSpPr>
          <p:nvPr>
            <p:ph type="sldNum" sz="quarter" idx="12"/>
          </p:nvPr>
        </p:nvSpPr>
        <p:spPr/>
        <p:txBody>
          <a:bodyPr/>
          <a:lstStyle/>
          <a:p>
            <a:fld id="{874BA224-6C7F-4673-9110-0D0C4C9A480E}" type="slidenum">
              <a:rPr lang="en-US" smtClean="0"/>
              <a:t>‹#›</a:t>
            </a:fld>
            <a:endParaRPr lang="en-US"/>
          </a:p>
        </p:txBody>
      </p:sp>
    </p:spTree>
    <p:extLst>
      <p:ext uri="{BB962C8B-B14F-4D97-AF65-F5344CB8AC3E}">
        <p14:creationId xmlns:p14="http://schemas.microsoft.com/office/powerpoint/2010/main" val="8186261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1D7373-0525-7E4E-B375-0C813BED225B}"/>
              </a:ext>
            </a:extLst>
          </p:cNvPr>
          <p:cNvPicPr>
            <a:picLocks noChangeAspect="1"/>
          </p:cNvPicPr>
          <p:nvPr userDrawn="1"/>
        </p:nvPicPr>
        <p:blipFill>
          <a:blip r:embed="rId3"/>
          <a:stretch>
            <a:fillRect/>
          </a:stretch>
        </p:blipFill>
        <p:spPr>
          <a:xfrm>
            <a:off x="6350" y="0"/>
            <a:ext cx="12179300" cy="6858000"/>
          </a:xfrm>
          <a:prstGeom prst="rect">
            <a:avLst/>
          </a:prstGeom>
        </p:spPr>
      </p:pic>
    </p:spTree>
    <p:extLst>
      <p:ext uri="{BB962C8B-B14F-4D97-AF65-F5344CB8AC3E}">
        <p14:creationId xmlns:p14="http://schemas.microsoft.com/office/powerpoint/2010/main" val="622416588"/>
      </p:ext>
    </p:extLst>
  </p:cSld>
  <p:clrMap bg1="lt1" tx1="dk1" bg2="lt2" tx2="dk2" accent1="accent1" accent2="accent2" accent3="accent3" accent4="accent4" accent5="accent5" accent6="accent6" hlink="hlink" folHlink="folHlink"/>
  <p:sldLayoutIdLst>
    <p:sldLayoutId id="214748365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F55FF4-F7A5-C047-B97C-57452311ED1A}"/>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7" name="Slide Number Placeholder 6">
            <a:extLst>
              <a:ext uri="{FF2B5EF4-FFF2-40B4-BE49-F238E27FC236}">
                <a16:creationId xmlns:a16="http://schemas.microsoft.com/office/drawing/2014/main" id="{471ACDD4-8F0A-8CA1-82E7-CEE22974F145}"/>
              </a:ext>
            </a:extLst>
          </p:cNvPr>
          <p:cNvSpPr>
            <a:spLocks noGrp="1"/>
          </p:cNvSpPr>
          <p:nvPr>
            <p:ph type="sldNum" sz="quarter" idx="4"/>
          </p:nvPr>
        </p:nvSpPr>
        <p:spPr>
          <a:xfrm>
            <a:off x="259080" y="636066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Page </a:t>
            </a:r>
            <a:fld id="{AF73B3ED-51D0-4C6E-B056-A36CCC258EB5}" type="slidenum">
              <a:rPr lang="en-US" smtClean="0"/>
              <a:pPr/>
              <a:t>‹#›</a:t>
            </a:fld>
            <a:endParaRPr lang="en-US" dirty="0"/>
          </a:p>
        </p:txBody>
      </p:sp>
      <p:sp>
        <p:nvSpPr>
          <p:cNvPr id="8" name="Title Placeholder 7">
            <a:extLst>
              <a:ext uri="{FF2B5EF4-FFF2-40B4-BE49-F238E27FC236}">
                <a16:creationId xmlns:a16="http://schemas.microsoft.com/office/drawing/2014/main" id="{D155E8A8-CBFB-B2BA-C628-F8C437FE41EE}"/>
              </a:ext>
            </a:extLst>
          </p:cNvPr>
          <p:cNvSpPr>
            <a:spLocks noGrp="1"/>
          </p:cNvSpPr>
          <p:nvPr>
            <p:ph type="title"/>
          </p:nvPr>
        </p:nvSpPr>
        <p:spPr>
          <a:xfrm>
            <a:off x="374904" y="131573"/>
            <a:ext cx="10515600" cy="782828"/>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8">
            <a:extLst>
              <a:ext uri="{FF2B5EF4-FFF2-40B4-BE49-F238E27FC236}">
                <a16:creationId xmlns:a16="http://schemas.microsoft.com/office/drawing/2014/main" id="{EB292FB4-73D7-64AA-08F6-01E451EE9ECB}"/>
              </a:ext>
            </a:extLst>
          </p:cNvPr>
          <p:cNvSpPr>
            <a:spLocks noGrp="1"/>
          </p:cNvSpPr>
          <p:nvPr>
            <p:ph type="body" idx="1"/>
          </p:nvPr>
        </p:nvSpPr>
        <p:spPr>
          <a:xfrm>
            <a:off x="374904" y="146186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365048282"/>
      </p:ext>
    </p:extLst>
  </p:cSld>
  <p:clrMap bg1="lt1" tx1="dk1" bg2="lt2" tx2="dk2" accent1="accent1" accent2="accent2" accent3="accent3" accent4="accent4" accent5="accent5" accent6="accent6" hlink="hlink" folHlink="folHlink"/>
  <p:sldLayoutIdLst>
    <p:sldLayoutId id="2147483655" r:id="rId1"/>
    <p:sldLayoutId id="2147483654" r:id="rId2"/>
  </p:sldLayoutIdLst>
  <p:hf hdr="0" ft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D0F10A-2EB9-318D-94DF-1B32FB890B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772F20-12A9-A4DC-732B-D07E2C2571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A59BD8-6DF0-FB45-4FC3-A3EB420C17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8FCBCFE6-C935-5E9D-7476-2BDE8CD373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914F4C-D8D3-7C75-15D7-22C7886E2F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4BA224-6C7F-4673-9110-0D0C4C9A480E}" type="slidenum">
              <a:rPr lang="en-US" smtClean="0"/>
              <a:t>‹#›</a:t>
            </a:fld>
            <a:endParaRPr lang="en-US"/>
          </a:p>
        </p:txBody>
      </p:sp>
    </p:spTree>
    <p:extLst>
      <p:ext uri="{BB962C8B-B14F-4D97-AF65-F5344CB8AC3E}">
        <p14:creationId xmlns:p14="http://schemas.microsoft.com/office/powerpoint/2010/main" val="391144575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businessobserverfl.com/article/floridas-insurance-litigation-problem-stares-deep-into-an-abyss"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11.emf"/><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6271D05-06CC-474B-B446-9403039D79E2}"/>
              </a:ext>
            </a:extLst>
          </p:cNvPr>
          <p:cNvSpPr txBox="1">
            <a:spLocks/>
          </p:cNvSpPr>
          <p:nvPr/>
        </p:nvSpPr>
        <p:spPr>
          <a:xfrm>
            <a:off x="137652" y="1004639"/>
            <a:ext cx="11305731" cy="1470025"/>
          </a:xfrm>
          <a:prstGeom prst="rect">
            <a:avLst/>
          </a:prstGeom>
        </p:spPr>
        <p:txBody>
          <a:bodyPr vert="horz" lIns="91440" tIns="45720" rIns="91440" bIns="45720" rtlCol="0" anchor="ctr">
            <a:normAutofit fontScale="92500" lnSpcReduction="10000"/>
          </a:bodyPr>
          <a:lstStyle>
            <a:lvl1pPr algn="r" defTabSz="914400" rtl="0" eaLnBrk="1" latinLnBrk="0" hangingPunct="1">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5400" dirty="0">
                <a:solidFill>
                  <a:sysClr val="window" lastClr="FFFFFF"/>
                </a:solidFill>
              </a:rPr>
              <a:t>OIR Public Rate Hearing on Recommended Rates</a:t>
            </a:r>
            <a:endParaRPr kumimoji="0" lang="en-US" sz="5400" i="0" u="none" strike="noStrike" kern="1200" cap="none" spc="0" normalizeH="0" baseline="0" noProof="0" dirty="0">
              <a:ln>
                <a:noFill/>
              </a:ln>
              <a:solidFill>
                <a:sysClr val="window" lastClr="FFFFFF"/>
              </a:solidFill>
              <a:effectLst/>
              <a:uLnTx/>
              <a:uFillTx/>
              <a:latin typeface="Arial" panose="020B0604020202020204" pitchFamily="34" charset="0"/>
              <a:ea typeface="+mj-ea"/>
              <a:cs typeface="Arial" panose="020B0604020202020204" pitchFamily="34" charset="0"/>
            </a:endParaRPr>
          </a:p>
        </p:txBody>
      </p:sp>
      <p:sp>
        <p:nvSpPr>
          <p:cNvPr id="7" name="Subtitle 2">
            <a:extLst>
              <a:ext uri="{FF2B5EF4-FFF2-40B4-BE49-F238E27FC236}">
                <a16:creationId xmlns:a16="http://schemas.microsoft.com/office/drawing/2014/main" id="{BCC811E0-AA91-E742-A0E2-1DEBE4D9003F}"/>
              </a:ext>
            </a:extLst>
          </p:cNvPr>
          <p:cNvSpPr txBox="1">
            <a:spLocks/>
          </p:cNvSpPr>
          <p:nvPr/>
        </p:nvSpPr>
        <p:spPr>
          <a:xfrm>
            <a:off x="1661652" y="1221305"/>
            <a:ext cx="9790441" cy="3840091"/>
          </a:xfrm>
          <a:prstGeom prst="rect">
            <a:avLst/>
          </a:prstGeom>
        </p:spPr>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3200" kern="1200">
                <a:solidFill>
                  <a:schemeClr val="bg1">
                    <a:lumMod val="8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4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4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n-ea"/>
                <a:cs typeface="Arial" panose="020B0604020202020204" pitchFamily="34" charset="0"/>
              </a:rPr>
              <a:t>Tim Cerio,</a:t>
            </a:r>
            <a:r>
              <a:rPr lang="en-US" sz="3400" dirty="0">
                <a:solidFill>
                  <a:sysClr val="window" lastClr="FFFFFF">
                    <a:lumMod val="95000"/>
                  </a:sysClr>
                </a:solidFill>
              </a:rPr>
              <a:t> </a:t>
            </a:r>
            <a:r>
              <a:rPr kumimoji="0" lang="en-US" sz="34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n-ea"/>
                <a:cs typeface="Arial" panose="020B0604020202020204" pitchFamily="34" charset="0"/>
              </a:rPr>
              <a:t>President/CEO and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4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n-ea"/>
                <a:cs typeface="Arial" panose="020B0604020202020204" pitchFamily="34" charset="0"/>
              </a:rPr>
              <a:t>Executive Director</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lang="en-US" sz="1800" dirty="0">
              <a:solidFill>
                <a:sysClr val="window" lastClr="FFFFFF">
                  <a:lumMod val="95000"/>
                </a:sysClr>
              </a:solidFill>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n-ea"/>
                <a:cs typeface="Arial" panose="020B0604020202020204" pitchFamily="34" charset="0"/>
              </a:rPr>
              <a:t>August 1, 2024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68939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4B18A4A9-2EBA-CF43-99A0-D26AEB2B3F49}"/>
              </a:ext>
            </a:extLst>
          </p:cNvPr>
          <p:cNvSpPr txBox="1">
            <a:spLocks/>
          </p:cNvSpPr>
          <p:nvPr/>
        </p:nvSpPr>
        <p:spPr>
          <a:xfrm>
            <a:off x="259080" y="36576"/>
            <a:ext cx="11750040" cy="95097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0" dirty="0">
                <a:solidFill>
                  <a:sysClr val="window" lastClr="FFFFFF">
                    <a:lumMod val="95000"/>
                  </a:sysClr>
                </a:solidFill>
              </a:rPr>
              <a:t>Litigation and Assignment of Benefit (</a:t>
            </a:r>
            <a:r>
              <a:rPr lang="en-US" sz="3500" b="0" dirty="0">
                <a:solidFill>
                  <a:sysClr val="window" lastClr="FFFFFF">
                    <a:lumMod val="95000"/>
                  </a:sysClr>
                </a:solidFill>
              </a:rPr>
              <a:t>AOB</a:t>
            </a:r>
            <a:r>
              <a:rPr lang="en-US" sz="4000" b="0" dirty="0">
                <a:solidFill>
                  <a:sysClr val="window" lastClr="FFFFFF">
                    <a:lumMod val="95000"/>
                  </a:sysClr>
                </a:solidFill>
              </a:rPr>
              <a:t>) Reforms</a:t>
            </a:r>
            <a:endParaRPr kumimoji="0" lang="en-US" sz="40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j-ea"/>
              <a:cs typeface="Arial" panose="020B0604020202020204" pitchFamily="34" charset="0"/>
            </a:endParaRPr>
          </a:p>
        </p:txBody>
      </p:sp>
      <p:sp>
        <p:nvSpPr>
          <p:cNvPr id="2" name="Slide Number Placeholder 1">
            <a:extLst>
              <a:ext uri="{FF2B5EF4-FFF2-40B4-BE49-F238E27FC236}">
                <a16:creationId xmlns:a16="http://schemas.microsoft.com/office/drawing/2014/main" id="{422FD12D-8860-DB35-584E-4EA6CAA105AD}"/>
              </a:ext>
            </a:extLst>
          </p:cNvPr>
          <p:cNvSpPr>
            <a:spLocks noGrp="1"/>
          </p:cNvSpPr>
          <p:nvPr>
            <p:ph type="sldNum" sz="quarter" idx="4"/>
          </p:nvPr>
        </p:nvSpPr>
        <p:spPr/>
        <p:txBody>
          <a:bodyPr/>
          <a:lstStyle/>
          <a:p>
            <a:r>
              <a:rPr lang="en-US"/>
              <a:t>Page </a:t>
            </a:r>
            <a:fld id="{AF73B3ED-51D0-4C6E-B056-A36CCC258EB5}" type="slidenum">
              <a:rPr lang="en-US" smtClean="0"/>
              <a:pPr/>
              <a:t>10</a:t>
            </a:fld>
            <a:endParaRPr lang="en-US" dirty="0"/>
          </a:p>
        </p:txBody>
      </p:sp>
      <p:sp>
        <p:nvSpPr>
          <p:cNvPr id="4" name="TextBox 3">
            <a:extLst>
              <a:ext uri="{FF2B5EF4-FFF2-40B4-BE49-F238E27FC236}">
                <a16:creationId xmlns:a16="http://schemas.microsoft.com/office/drawing/2014/main" id="{ED2E42F9-A12B-E5E3-8AE2-BEB7E62B4F9A}"/>
              </a:ext>
            </a:extLst>
          </p:cNvPr>
          <p:cNvSpPr txBox="1"/>
          <p:nvPr/>
        </p:nvSpPr>
        <p:spPr>
          <a:xfrm>
            <a:off x="220980" y="1320236"/>
            <a:ext cx="11750040" cy="384721"/>
          </a:xfrm>
          <a:prstGeom prst="rect">
            <a:avLst/>
          </a:prstGeom>
          <a:noFill/>
        </p:spPr>
        <p:txBody>
          <a:bodyPr wrap="square" rtlCol="0">
            <a:spAutoFit/>
          </a:bodyPr>
          <a:lstStyle/>
          <a:p>
            <a:pPr algn="ctr"/>
            <a:r>
              <a:rPr lang="en-US" sz="1900" dirty="0"/>
              <a:t>Projected Percent of Citizens’ Non-Catastrophe HO-3 Litigated Claims</a:t>
            </a:r>
          </a:p>
        </p:txBody>
      </p:sp>
      <p:sp>
        <p:nvSpPr>
          <p:cNvPr id="5" name="TextBox 4">
            <a:extLst>
              <a:ext uri="{FF2B5EF4-FFF2-40B4-BE49-F238E27FC236}">
                <a16:creationId xmlns:a16="http://schemas.microsoft.com/office/drawing/2014/main" id="{6AC6F782-F529-80CC-5BFC-58F27F137A0C}"/>
              </a:ext>
            </a:extLst>
          </p:cNvPr>
          <p:cNvSpPr txBox="1"/>
          <p:nvPr/>
        </p:nvSpPr>
        <p:spPr>
          <a:xfrm>
            <a:off x="1225873" y="6101773"/>
            <a:ext cx="9740253" cy="600164"/>
          </a:xfrm>
          <a:prstGeom prst="rect">
            <a:avLst/>
          </a:prstGeom>
          <a:noFill/>
        </p:spPr>
        <p:txBody>
          <a:bodyPr wrap="square" rtlCol="0">
            <a:spAutoFit/>
          </a:bodyPr>
          <a:lstStyle/>
          <a:p>
            <a:r>
              <a:rPr lang="en-US" sz="1100" dirty="0"/>
              <a:t>Notes:</a:t>
            </a:r>
          </a:p>
          <a:p>
            <a:pPr marL="287338" indent="-174625">
              <a:buAutoNum type="arabicParenR"/>
            </a:pPr>
            <a:r>
              <a:rPr lang="en-US" sz="1100" dirty="0"/>
              <a:t>The tri-county region includes Broward, Palm Beach and Miami-Dade Counties</a:t>
            </a:r>
          </a:p>
          <a:p>
            <a:pPr marL="287338" indent="-174625">
              <a:buAutoNum type="arabicParenR"/>
            </a:pPr>
            <a:r>
              <a:rPr lang="en-US" sz="1100" dirty="0"/>
              <a:t>Senate Bill 2A was effective 12/16/2022; however, language changes were not incorporated into Citizens’ policy forms until 06/01/2023. </a:t>
            </a:r>
          </a:p>
        </p:txBody>
      </p:sp>
      <p:pic>
        <p:nvPicPr>
          <p:cNvPr id="12" name="Picture 11">
            <a:extLst>
              <a:ext uri="{FF2B5EF4-FFF2-40B4-BE49-F238E27FC236}">
                <a16:creationId xmlns:a16="http://schemas.microsoft.com/office/drawing/2014/main" id="{45B19ECD-A97F-16B9-D150-1CE42A69406F}"/>
              </a:ext>
            </a:extLst>
          </p:cNvPr>
          <p:cNvPicPr>
            <a:picLocks noChangeAspect="1"/>
          </p:cNvPicPr>
          <p:nvPr/>
        </p:nvPicPr>
        <p:blipFill>
          <a:blip r:embed="rId3"/>
          <a:stretch>
            <a:fillRect/>
          </a:stretch>
        </p:blipFill>
        <p:spPr>
          <a:xfrm>
            <a:off x="1852140" y="1821059"/>
            <a:ext cx="7885119" cy="4228674"/>
          </a:xfrm>
          <a:prstGeom prst="rect">
            <a:avLst/>
          </a:prstGeom>
        </p:spPr>
      </p:pic>
      <p:pic>
        <p:nvPicPr>
          <p:cNvPr id="14" name="Picture 13">
            <a:extLst>
              <a:ext uri="{FF2B5EF4-FFF2-40B4-BE49-F238E27FC236}">
                <a16:creationId xmlns:a16="http://schemas.microsoft.com/office/drawing/2014/main" id="{55E7C4D4-0984-FF62-EB0D-E4A4E066B00A}"/>
              </a:ext>
            </a:extLst>
          </p:cNvPr>
          <p:cNvPicPr>
            <a:picLocks noChangeAspect="1"/>
          </p:cNvPicPr>
          <p:nvPr/>
        </p:nvPicPr>
        <p:blipFill>
          <a:blip r:embed="rId4"/>
          <a:stretch>
            <a:fillRect/>
          </a:stretch>
        </p:blipFill>
        <p:spPr>
          <a:xfrm>
            <a:off x="274127" y="2244730"/>
            <a:ext cx="2098690" cy="1442850"/>
          </a:xfrm>
          <a:prstGeom prst="rect">
            <a:avLst/>
          </a:prstGeom>
        </p:spPr>
      </p:pic>
    </p:spTree>
    <p:extLst>
      <p:ext uri="{BB962C8B-B14F-4D97-AF65-F5344CB8AC3E}">
        <p14:creationId xmlns:p14="http://schemas.microsoft.com/office/powerpoint/2010/main" val="3810319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5807C809-79E3-D7FD-D70F-E9516117B620}"/>
              </a:ext>
            </a:extLst>
          </p:cNvPr>
          <p:cNvSpPr txBox="1">
            <a:spLocks/>
          </p:cNvSpPr>
          <p:nvPr/>
        </p:nvSpPr>
        <p:spPr>
          <a:xfrm>
            <a:off x="2614411" y="1221305"/>
            <a:ext cx="8837682" cy="3840091"/>
          </a:xfrm>
          <a:prstGeom prst="rect">
            <a:avLst/>
          </a:prstGeom>
        </p:spPr>
        <p:txBody>
          <a:bodyPr vert="horz" lIns="91440" tIns="45720" rIns="91440" bIns="45720" rtlCol="0">
            <a:noAutofit/>
          </a:bodyPr>
          <a:lstStyle>
            <a:lvl1pPr marL="0" indent="0" algn="r" defTabSz="914400" rtl="0" eaLnBrk="1" latinLnBrk="0" hangingPunct="1">
              <a:spcBef>
                <a:spcPct val="20000"/>
              </a:spcBef>
              <a:buFont typeface="Arial" pitchFamily="34" charset="0"/>
              <a:buNone/>
              <a:defRPr sz="3200" kern="1200">
                <a:solidFill>
                  <a:schemeClr val="bg1">
                    <a:lumMod val="8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40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4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n-ea"/>
              <a:cs typeface="Arial" panose="020B0604020202020204" pitchFamily="34" charset="0"/>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34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n-ea"/>
                <a:cs typeface="Arial" panose="020B0604020202020204" pitchFamily="34" charset="0"/>
              </a:rPr>
              <a:t>Brian Donovan,</a:t>
            </a:r>
            <a:r>
              <a:rPr lang="en-US" sz="3400" dirty="0">
                <a:solidFill>
                  <a:sysClr val="window" lastClr="FFFFFF">
                    <a:lumMod val="95000"/>
                  </a:sysClr>
                </a:solidFill>
              </a:rPr>
              <a:t> Vice </a:t>
            </a:r>
            <a:r>
              <a:rPr kumimoji="0" lang="en-US" sz="34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n-ea"/>
                <a:cs typeface="Arial" panose="020B0604020202020204" pitchFamily="34" charset="0"/>
              </a:rPr>
              <a:t>President – Chief Actuary</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lang="en-US" sz="1800" dirty="0">
              <a:solidFill>
                <a:sysClr val="window" lastClr="FFFFFF">
                  <a:lumMod val="95000"/>
                </a:sysClr>
              </a:solidFill>
            </a:endParaRP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n-ea"/>
                <a:cs typeface="Arial" panose="020B0604020202020204" pitchFamily="34" charset="0"/>
              </a:rPr>
              <a:t>August 1, 2024 </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n-ea"/>
              <a:cs typeface="Arial" panose="020B0604020202020204" pitchFamily="34" charset="0"/>
            </a:endParaRPr>
          </a:p>
        </p:txBody>
      </p:sp>
      <p:sp>
        <p:nvSpPr>
          <p:cNvPr id="8" name="Title 1">
            <a:extLst>
              <a:ext uri="{FF2B5EF4-FFF2-40B4-BE49-F238E27FC236}">
                <a16:creationId xmlns:a16="http://schemas.microsoft.com/office/drawing/2014/main" id="{A432DEB2-7708-29DB-8F30-9329F2B8BD19}"/>
              </a:ext>
            </a:extLst>
          </p:cNvPr>
          <p:cNvSpPr txBox="1">
            <a:spLocks/>
          </p:cNvSpPr>
          <p:nvPr/>
        </p:nvSpPr>
        <p:spPr>
          <a:xfrm>
            <a:off x="137652" y="1004639"/>
            <a:ext cx="11305731" cy="1470025"/>
          </a:xfrm>
          <a:prstGeom prst="rect">
            <a:avLst/>
          </a:prstGeom>
        </p:spPr>
        <p:txBody>
          <a:bodyPr vert="horz" lIns="91440" tIns="45720" rIns="91440" bIns="45720" rtlCol="0" anchor="ctr">
            <a:normAutofit fontScale="92500" lnSpcReduction="10000"/>
          </a:bodyPr>
          <a:lstStyle>
            <a:lvl1pPr algn="r" defTabSz="914400" rtl="0" eaLnBrk="1" latinLnBrk="0" hangingPunct="1">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5400" dirty="0">
                <a:solidFill>
                  <a:sysClr val="window" lastClr="FFFFFF"/>
                </a:solidFill>
              </a:rPr>
              <a:t>OIR Public Rate Hearing on Recommended Rates</a:t>
            </a:r>
            <a:endParaRPr kumimoji="0" lang="en-US" sz="5400" i="0" u="none" strike="noStrike" kern="1200" cap="none" spc="0" normalizeH="0" baseline="0" noProof="0" dirty="0">
              <a:ln>
                <a:noFill/>
              </a:ln>
              <a:solidFill>
                <a:sysClr val="window" lastClr="FFFFFF"/>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202923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4B18A4A9-2EBA-CF43-99A0-D26AEB2B3F49}"/>
              </a:ext>
            </a:extLst>
          </p:cNvPr>
          <p:cNvSpPr txBox="1">
            <a:spLocks/>
          </p:cNvSpPr>
          <p:nvPr/>
        </p:nvSpPr>
        <p:spPr>
          <a:xfrm>
            <a:off x="259080" y="36576"/>
            <a:ext cx="11750040" cy="95097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j-ea"/>
                <a:cs typeface="Arial" panose="020B0604020202020204" pitchFamily="34" charset="0"/>
              </a:rPr>
              <a:t>Proposed Rate Changes</a:t>
            </a:r>
          </a:p>
        </p:txBody>
      </p:sp>
      <p:sp>
        <p:nvSpPr>
          <p:cNvPr id="2" name="Slide Number Placeholder 1">
            <a:extLst>
              <a:ext uri="{FF2B5EF4-FFF2-40B4-BE49-F238E27FC236}">
                <a16:creationId xmlns:a16="http://schemas.microsoft.com/office/drawing/2014/main" id="{422FD12D-8860-DB35-584E-4EA6CAA105AD}"/>
              </a:ext>
            </a:extLst>
          </p:cNvPr>
          <p:cNvSpPr>
            <a:spLocks noGrp="1"/>
          </p:cNvSpPr>
          <p:nvPr>
            <p:ph type="sldNum" sz="quarter" idx="4"/>
          </p:nvPr>
        </p:nvSpPr>
        <p:spPr/>
        <p:txBody>
          <a:bodyPr/>
          <a:lstStyle/>
          <a:p>
            <a:r>
              <a:rPr lang="en-US"/>
              <a:t>Page </a:t>
            </a:r>
            <a:fld id="{AF73B3ED-51D0-4C6E-B056-A36CCC258EB5}" type="slidenum">
              <a:rPr lang="en-US" smtClean="0"/>
              <a:pPr/>
              <a:t>12</a:t>
            </a:fld>
            <a:endParaRPr lang="en-US" dirty="0"/>
          </a:p>
        </p:txBody>
      </p:sp>
      <p:sp>
        <p:nvSpPr>
          <p:cNvPr id="5" name="TextBox 4">
            <a:extLst>
              <a:ext uri="{FF2B5EF4-FFF2-40B4-BE49-F238E27FC236}">
                <a16:creationId xmlns:a16="http://schemas.microsoft.com/office/drawing/2014/main" id="{026A0D4B-3D8C-C30F-680D-EF4D88D9A52F}"/>
              </a:ext>
            </a:extLst>
          </p:cNvPr>
          <p:cNvSpPr txBox="1"/>
          <p:nvPr/>
        </p:nvSpPr>
        <p:spPr>
          <a:xfrm>
            <a:off x="389676" y="4337735"/>
            <a:ext cx="11215422" cy="1754326"/>
          </a:xfrm>
          <a:prstGeom prst="rect">
            <a:avLst/>
          </a:prstGeom>
          <a:noFill/>
        </p:spPr>
        <p:txBody>
          <a:bodyPr wrap="square">
            <a:spAutoFit/>
          </a:bodyPr>
          <a:lstStyle/>
          <a:p>
            <a:r>
              <a:rPr lang="en-US" b="1" dirty="0"/>
              <a:t>Uncapped Indication</a:t>
            </a:r>
            <a:r>
              <a:rPr lang="en-US" dirty="0"/>
              <a:t> is the increase needed for Citizens’ rates to be actuarially sound, considering the impacts of Senate Bill 2A (SB 2A).</a:t>
            </a:r>
          </a:p>
          <a:p>
            <a:endParaRPr lang="en-US" dirty="0"/>
          </a:p>
          <a:p>
            <a:r>
              <a:rPr lang="en-US" b="1" dirty="0"/>
              <a:t>Non-Competitive % Change</a:t>
            </a:r>
            <a:r>
              <a:rPr lang="en-US" dirty="0"/>
              <a:t> is the increase needed for Citizens’ rates to be non-competitive.</a:t>
            </a:r>
          </a:p>
          <a:p>
            <a:endParaRPr lang="en-US" dirty="0"/>
          </a:p>
          <a:p>
            <a:r>
              <a:rPr lang="en-US" b="1" dirty="0"/>
              <a:t>Proposed Rate % Change </a:t>
            </a:r>
            <a:r>
              <a:rPr lang="en-US" dirty="0"/>
              <a:t>is the recommended rate change that considers all the above.</a:t>
            </a:r>
          </a:p>
        </p:txBody>
      </p:sp>
      <p:graphicFrame>
        <p:nvGraphicFramePr>
          <p:cNvPr id="4" name="Table 3">
            <a:extLst>
              <a:ext uri="{FF2B5EF4-FFF2-40B4-BE49-F238E27FC236}">
                <a16:creationId xmlns:a16="http://schemas.microsoft.com/office/drawing/2014/main" id="{4CB25C5F-49BE-096F-BB68-90FF78363B4A}"/>
              </a:ext>
            </a:extLst>
          </p:cNvPr>
          <p:cNvGraphicFramePr>
            <a:graphicFrameLocks noGrp="1"/>
          </p:cNvGraphicFramePr>
          <p:nvPr>
            <p:extLst>
              <p:ext uri="{D42A27DB-BD31-4B8C-83A1-F6EECF244321}">
                <p14:modId xmlns:p14="http://schemas.microsoft.com/office/powerpoint/2010/main" val="1459180365"/>
              </p:ext>
            </p:extLst>
          </p:nvPr>
        </p:nvGraphicFramePr>
        <p:xfrm>
          <a:off x="389676" y="1501845"/>
          <a:ext cx="11103555" cy="2533337"/>
        </p:xfrm>
        <a:graphic>
          <a:graphicData uri="http://schemas.openxmlformats.org/drawingml/2006/table">
            <a:tbl>
              <a:tblPr firstRow="1" bandRow="1"/>
              <a:tblGrid>
                <a:gridCol w="2740845">
                  <a:extLst>
                    <a:ext uri="{9D8B030D-6E8A-4147-A177-3AD203B41FA5}">
                      <a16:colId xmlns:a16="http://schemas.microsoft.com/office/drawing/2014/main" val="3906022971"/>
                    </a:ext>
                  </a:extLst>
                </a:gridCol>
                <a:gridCol w="2302933">
                  <a:extLst>
                    <a:ext uri="{9D8B030D-6E8A-4147-A177-3AD203B41FA5}">
                      <a16:colId xmlns:a16="http://schemas.microsoft.com/office/drawing/2014/main" val="447009931"/>
                    </a:ext>
                  </a:extLst>
                </a:gridCol>
                <a:gridCol w="1828800">
                  <a:extLst>
                    <a:ext uri="{9D8B030D-6E8A-4147-A177-3AD203B41FA5}">
                      <a16:colId xmlns:a16="http://schemas.microsoft.com/office/drawing/2014/main" val="4195658864"/>
                    </a:ext>
                  </a:extLst>
                </a:gridCol>
                <a:gridCol w="2345834">
                  <a:extLst>
                    <a:ext uri="{9D8B030D-6E8A-4147-A177-3AD203B41FA5}">
                      <a16:colId xmlns:a16="http://schemas.microsoft.com/office/drawing/2014/main" val="1765279899"/>
                    </a:ext>
                  </a:extLst>
                </a:gridCol>
                <a:gridCol w="1885143">
                  <a:extLst>
                    <a:ext uri="{9D8B030D-6E8A-4147-A177-3AD203B41FA5}">
                      <a16:colId xmlns:a16="http://schemas.microsoft.com/office/drawing/2014/main" val="1260608711"/>
                    </a:ext>
                  </a:extLst>
                </a:gridCol>
              </a:tblGrid>
              <a:tr h="820089">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2000" b="0" dirty="0"/>
                        <a:t>Product </a:t>
                      </a:r>
                    </a:p>
                    <a:p>
                      <a:pPr algn="ctr"/>
                      <a:r>
                        <a:rPr lang="en-US" sz="2000" b="0" dirty="0"/>
                        <a:t>Line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2000" b="0" dirty="0"/>
                        <a:t>In-Force Premium</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2000" b="0" dirty="0"/>
                        <a:t>Uncapped Indication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2000" b="0" dirty="0"/>
                        <a:t>Non-Competitive </a:t>
                      </a:r>
                    </a:p>
                    <a:p>
                      <a:pPr algn="ctr"/>
                      <a:r>
                        <a:rPr lang="en-US" sz="2000" b="0" dirty="0"/>
                        <a:t>% Change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2000" b="0" dirty="0"/>
                        <a:t>Proposed Rate % Change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4040368065"/>
                  </a:ext>
                </a:extLst>
              </a:tr>
              <a:tr h="42831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Personal Multi-peril</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2000" dirty="0"/>
                        <a:t>$3,237,890,190</a:t>
                      </a:r>
                    </a:p>
                  </a:txBody>
                  <a:tcPr marR="27432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23.1%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92.8%</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13.9%</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8626635"/>
                  </a:ext>
                </a:extLst>
              </a:tr>
              <a:tr h="42831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Personal Wind-Only</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t>$332,306,870</a:t>
                      </a:r>
                    </a:p>
                  </a:txBody>
                  <a:tcPr marR="2743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73.2%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N/A</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15.0%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3644473249"/>
                  </a:ext>
                </a:extLst>
              </a:tr>
              <a:tr h="42831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Commercial</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2000" dirty="0"/>
                        <a:t>$571,875,247</a:t>
                      </a:r>
                    </a:p>
                  </a:txBody>
                  <a:tcPr marR="27432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27.9%</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N/A</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10.3%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5351145"/>
                  </a:ext>
                </a:extLst>
              </a:tr>
              <a:tr h="42831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Total</a:t>
                      </a:r>
                    </a:p>
                  </a:txBody>
                  <a:tcPr anchor="ctr">
                    <a:lnL w="12700" cmpd="sng">
                      <a:solidFill>
                        <a:sysClr val="window" lastClr="FFFFFF"/>
                      </a:solidFill>
                    </a:lnL>
                    <a:lnR w="12700" cap="flat" cmpd="sng" algn="ctr">
                      <a:solidFill>
                        <a:schemeClr val="bg2"/>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2000" dirty="0"/>
                        <a:t>$4,142,072,307</a:t>
                      </a:r>
                    </a:p>
                  </a:txBody>
                  <a:tcPr marR="2743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27.8%</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en-US" sz="20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13.5%</a:t>
                      </a:r>
                    </a:p>
                  </a:txBody>
                  <a:tcPr anchor="ctr">
                    <a:lnL w="12700" cap="flat" cmpd="sng" algn="ctr">
                      <a:solidFill>
                        <a:schemeClr val="bg2"/>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3313185791"/>
                  </a:ext>
                </a:extLst>
              </a:tr>
            </a:tbl>
          </a:graphicData>
        </a:graphic>
      </p:graphicFrame>
    </p:spTree>
    <p:extLst>
      <p:ext uri="{BB962C8B-B14F-4D97-AF65-F5344CB8AC3E}">
        <p14:creationId xmlns:p14="http://schemas.microsoft.com/office/powerpoint/2010/main" val="2459989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4B18A4A9-2EBA-CF43-99A0-D26AEB2B3F49}"/>
              </a:ext>
            </a:extLst>
          </p:cNvPr>
          <p:cNvSpPr txBox="1">
            <a:spLocks/>
          </p:cNvSpPr>
          <p:nvPr/>
        </p:nvSpPr>
        <p:spPr>
          <a:xfrm>
            <a:off x="259080" y="36576"/>
            <a:ext cx="11750040" cy="95097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0" dirty="0">
                <a:solidFill>
                  <a:sysClr val="window" lastClr="FFFFFF">
                    <a:lumMod val="95000"/>
                  </a:sysClr>
                </a:solidFill>
              </a:rPr>
              <a:t>SB 2A Reform Impacts</a:t>
            </a:r>
            <a:endParaRPr kumimoji="0" lang="en-US" sz="40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j-ea"/>
              <a:cs typeface="Arial" panose="020B0604020202020204" pitchFamily="34" charset="0"/>
            </a:endParaRPr>
          </a:p>
        </p:txBody>
      </p:sp>
      <p:sp>
        <p:nvSpPr>
          <p:cNvPr id="2" name="Slide Number Placeholder 1">
            <a:extLst>
              <a:ext uri="{FF2B5EF4-FFF2-40B4-BE49-F238E27FC236}">
                <a16:creationId xmlns:a16="http://schemas.microsoft.com/office/drawing/2014/main" id="{422FD12D-8860-DB35-584E-4EA6CAA105AD}"/>
              </a:ext>
            </a:extLst>
          </p:cNvPr>
          <p:cNvSpPr>
            <a:spLocks noGrp="1"/>
          </p:cNvSpPr>
          <p:nvPr>
            <p:ph type="sldNum" sz="quarter" idx="4"/>
          </p:nvPr>
        </p:nvSpPr>
        <p:spPr/>
        <p:txBody>
          <a:bodyPr/>
          <a:lstStyle/>
          <a:p>
            <a:r>
              <a:rPr lang="en-US"/>
              <a:t>Page </a:t>
            </a:r>
            <a:fld id="{AF73B3ED-51D0-4C6E-B056-A36CCC258EB5}" type="slidenum">
              <a:rPr lang="en-US" smtClean="0"/>
              <a:pPr/>
              <a:t>13</a:t>
            </a:fld>
            <a:endParaRPr lang="en-US" dirty="0"/>
          </a:p>
        </p:txBody>
      </p:sp>
      <p:sp>
        <p:nvSpPr>
          <p:cNvPr id="4" name="TextBox 3">
            <a:extLst>
              <a:ext uri="{FF2B5EF4-FFF2-40B4-BE49-F238E27FC236}">
                <a16:creationId xmlns:a16="http://schemas.microsoft.com/office/drawing/2014/main" id="{A35FAB58-FFFD-DD23-FA06-546CF5235879}"/>
              </a:ext>
            </a:extLst>
          </p:cNvPr>
          <p:cNvSpPr txBox="1"/>
          <p:nvPr/>
        </p:nvSpPr>
        <p:spPr>
          <a:xfrm>
            <a:off x="339090" y="1448366"/>
            <a:ext cx="11590019" cy="4401205"/>
          </a:xfrm>
          <a:prstGeom prst="rect">
            <a:avLst/>
          </a:prstGeom>
          <a:noFill/>
        </p:spPr>
        <p:txBody>
          <a:bodyPr wrap="square" rtlCol="0">
            <a:spAutoFit/>
          </a:bodyPr>
          <a:lstStyle/>
          <a:p>
            <a:r>
              <a:rPr lang="en-US" sz="2000" dirty="0"/>
              <a:t>Excess litigation has been the primary cause of the poor health of the Florida Property Insurance Market.</a:t>
            </a:r>
          </a:p>
          <a:p>
            <a:endParaRPr lang="en-US" sz="1600" dirty="0"/>
          </a:p>
          <a:p>
            <a:r>
              <a:rPr lang="en-US" sz="2000" dirty="0"/>
              <a:t>In 2021, Florida comprised 9% of property claims countrywide but over 81% of the residential property insurance litigation suits.* </a:t>
            </a:r>
          </a:p>
          <a:p>
            <a:endParaRPr lang="en-US" sz="1600" dirty="0"/>
          </a:p>
          <a:p>
            <a:r>
              <a:rPr lang="en-US" sz="2000" dirty="0"/>
              <a:t>SB 2A directly addressed this issue of excessive litigation by eliminating the use of Assignment of Benefits (AOBs) as well as the one-way attorney fee statute. </a:t>
            </a:r>
          </a:p>
          <a:p>
            <a:endParaRPr lang="en-US" sz="1600" dirty="0"/>
          </a:p>
          <a:p>
            <a:r>
              <a:rPr lang="en-US" sz="2000" dirty="0"/>
              <a:t>These changes are expected to drastically reduce future litigation, reducing the crippling costs associated with the excessive number of lawsuits.  </a:t>
            </a:r>
          </a:p>
          <a:p>
            <a:endParaRPr lang="en-US" sz="1600" dirty="0"/>
          </a:p>
          <a:p>
            <a:r>
              <a:rPr lang="en-US" sz="2000" dirty="0"/>
              <a:t>This anticipated savings is included in the rate indication calculations, resulting in substantial savings.</a:t>
            </a:r>
          </a:p>
          <a:p>
            <a:endParaRPr lang="en-US" sz="1600" dirty="0"/>
          </a:p>
          <a:p>
            <a:r>
              <a:rPr lang="en-US" sz="2000" b="1" dirty="0"/>
              <a:t>SB 2A has lowered Citizens’ premium need by over $500M for 2025. </a:t>
            </a:r>
            <a:endParaRPr lang="en-US" sz="2000" dirty="0"/>
          </a:p>
        </p:txBody>
      </p:sp>
      <p:sp>
        <p:nvSpPr>
          <p:cNvPr id="5" name="TextBox 4">
            <a:extLst>
              <a:ext uri="{FF2B5EF4-FFF2-40B4-BE49-F238E27FC236}">
                <a16:creationId xmlns:a16="http://schemas.microsoft.com/office/drawing/2014/main" id="{783DC275-BF92-17BA-6284-5DB32A5CCD45}"/>
              </a:ext>
            </a:extLst>
          </p:cNvPr>
          <p:cNvSpPr txBox="1"/>
          <p:nvPr/>
        </p:nvSpPr>
        <p:spPr>
          <a:xfrm>
            <a:off x="339090" y="5973024"/>
            <a:ext cx="9982201" cy="553998"/>
          </a:xfrm>
          <a:prstGeom prst="rect">
            <a:avLst/>
          </a:prstGeom>
          <a:noFill/>
        </p:spPr>
        <p:txBody>
          <a:bodyPr wrap="square" rtlCol="0">
            <a:spAutoFit/>
          </a:bodyPr>
          <a:lstStyle/>
          <a:p>
            <a:r>
              <a:rPr lang="fr-FR" sz="1600" b="0" i="0" u="none" strike="noStrike" dirty="0">
                <a:solidFill>
                  <a:srgbClr val="000000"/>
                </a:solidFill>
                <a:effectLst/>
                <a:latin typeface="Arial" panose="020B0604020202020204" pitchFamily="34" charset="0"/>
                <a:cs typeface="Arial" panose="020B0604020202020204" pitchFamily="34" charset="0"/>
              </a:rPr>
              <a:t>*</a:t>
            </a:r>
            <a:r>
              <a:rPr lang="fr-FR" sz="1400" b="0" i="0" u="none" strike="noStrike" dirty="0">
                <a:solidFill>
                  <a:srgbClr val="000000"/>
                </a:solidFill>
                <a:effectLst/>
                <a:latin typeface="Arial" panose="020B0604020202020204" pitchFamily="34" charset="0"/>
                <a:cs typeface="Arial" panose="020B0604020202020204" pitchFamily="34" charset="0"/>
              </a:rPr>
              <a:t>Source: </a:t>
            </a:r>
            <a:r>
              <a:rPr lang="fr-FR" sz="1400" b="0" i="0" u="none" strike="noStrike"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https://www.businessobserverfl.com/article/floridas-insurance-litigation-problem-stares-deep-into-an-abyss</a:t>
            </a:r>
            <a:endParaRPr lang="fr-FR" sz="1400" b="0" i="0" u="none" strike="noStrike" dirty="0">
              <a:effectLst/>
              <a:latin typeface="Arial" panose="020B0604020202020204" pitchFamily="34" charset="0"/>
              <a:cs typeface="Arial" panose="020B0604020202020204" pitchFamily="34" charset="0"/>
            </a:endParaRPr>
          </a:p>
          <a:p>
            <a:r>
              <a:rPr lang="fr-FR" sz="1400" dirty="0">
                <a:latin typeface="Arial" panose="020B0604020202020204" pitchFamily="34" charset="0"/>
                <a:cs typeface="Arial" panose="020B0604020202020204" pitchFamily="34" charset="0"/>
              </a:rPr>
              <a:t> </a:t>
            </a: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9785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4B18A4A9-2EBA-CF43-99A0-D26AEB2B3F49}"/>
              </a:ext>
            </a:extLst>
          </p:cNvPr>
          <p:cNvSpPr txBox="1">
            <a:spLocks/>
          </p:cNvSpPr>
          <p:nvPr/>
        </p:nvSpPr>
        <p:spPr>
          <a:xfrm>
            <a:off x="259080" y="36576"/>
            <a:ext cx="11750040" cy="95097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0" dirty="0">
                <a:solidFill>
                  <a:sysClr val="window" lastClr="FFFFFF">
                    <a:lumMod val="95000"/>
                  </a:sysClr>
                </a:solidFill>
              </a:rPr>
              <a:t>Improvement in Results</a:t>
            </a:r>
            <a:endParaRPr kumimoji="0" lang="en-US" sz="40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j-ea"/>
              <a:cs typeface="Arial" panose="020B0604020202020204" pitchFamily="34" charset="0"/>
            </a:endParaRPr>
          </a:p>
        </p:txBody>
      </p:sp>
      <p:sp>
        <p:nvSpPr>
          <p:cNvPr id="2" name="Slide Number Placeholder 1">
            <a:extLst>
              <a:ext uri="{FF2B5EF4-FFF2-40B4-BE49-F238E27FC236}">
                <a16:creationId xmlns:a16="http://schemas.microsoft.com/office/drawing/2014/main" id="{422FD12D-8860-DB35-584E-4EA6CAA105AD}"/>
              </a:ext>
            </a:extLst>
          </p:cNvPr>
          <p:cNvSpPr>
            <a:spLocks noGrp="1"/>
          </p:cNvSpPr>
          <p:nvPr>
            <p:ph type="sldNum" sz="quarter" idx="4"/>
          </p:nvPr>
        </p:nvSpPr>
        <p:spPr/>
        <p:txBody>
          <a:bodyPr/>
          <a:lstStyle/>
          <a:p>
            <a:r>
              <a:rPr lang="en-US"/>
              <a:t>Page </a:t>
            </a:r>
            <a:fld id="{AF73B3ED-51D0-4C6E-B056-A36CCC258EB5}" type="slidenum">
              <a:rPr lang="en-US" smtClean="0"/>
              <a:pPr/>
              <a:t>14</a:t>
            </a:fld>
            <a:endParaRPr lang="en-US" dirty="0"/>
          </a:p>
        </p:txBody>
      </p:sp>
      <p:sp>
        <p:nvSpPr>
          <p:cNvPr id="6" name="TextBox 5">
            <a:extLst>
              <a:ext uri="{FF2B5EF4-FFF2-40B4-BE49-F238E27FC236}">
                <a16:creationId xmlns:a16="http://schemas.microsoft.com/office/drawing/2014/main" id="{6A596301-9BE2-2ECE-B0DA-6E37AC1E528D}"/>
              </a:ext>
            </a:extLst>
          </p:cNvPr>
          <p:cNvSpPr txBox="1"/>
          <p:nvPr/>
        </p:nvSpPr>
        <p:spPr>
          <a:xfrm flipH="1">
            <a:off x="220980" y="2174820"/>
            <a:ext cx="11750039" cy="369332"/>
          </a:xfrm>
          <a:prstGeom prst="rect">
            <a:avLst/>
          </a:prstGeom>
          <a:noFill/>
        </p:spPr>
        <p:txBody>
          <a:bodyPr wrap="square" rtlCol="0">
            <a:spAutoFit/>
          </a:bodyPr>
          <a:lstStyle/>
          <a:p>
            <a:r>
              <a:rPr lang="en-US" dirty="0"/>
              <a:t>The primary driver of the improved results is the continued decrease in litigation rates for non-catastrophe losses.</a:t>
            </a:r>
          </a:p>
        </p:txBody>
      </p:sp>
      <p:sp>
        <p:nvSpPr>
          <p:cNvPr id="9" name="TextBox 8">
            <a:extLst>
              <a:ext uri="{FF2B5EF4-FFF2-40B4-BE49-F238E27FC236}">
                <a16:creationId xmlns:a16="http://schemas.microsoft.com/office/drawing/2014/main" id="{FAE0D0CC-E46A-F3A6-11A7-AFCBDEEB1A34}"/>
              </a:ext>
            </a:extLst>
          </p:cNvPr>
          <p:cNvSpPr txBox="1"/>
          <p:nvPr/>
        </p:nvSpPr>
        <p:spPr>
          <a:xfrm>
            <a:off x="5119346" y="3048663"/>
            <a:ext cx="6642712" cy="2593018"/>
          </a:xfrm>
          <a:prstGeom prst="rect">
            <a:avLst/>
          </a:prstGeom>
          <a:noFill/>
        </p:spPr>
        <p:txBody>
          <a:bodyPr wrap="square" rtlCol="0">
            <a:spAutoFit/>
          </a:bodyPr>
          <a:lstStyle/>
          <a:p>
            <a:r>
              <a:rPr lang="en-US" sz="2000" dirty="0"/>
              <a:t>Adjustments for SB 2A </a:t>
            </a:r>
          </a:p>
          <a:p>
            <a:endParaRPr lang="en-US" sz="1050" u="sng" dirty="0"/>
          </a:p>
          <a:p>
            <a:pPr marL="342900" indent="-342900">
              <a:buAutoNum type="arabicPeriod"/>
            </a:pPr>
            <a:r>
              <a:rPr lang="en-US" dirty="0"/>
              <a:t>Restated historical litigation rates</a:t>
            </a:r>
          </a:p>
          <a:p>
            <a:pPr marL="342900" indent="-342900">
              <a:buAutoNum type="arabicPeriod"/>
            </a:pPr>
            <a:endParaRPr lang="en-US" sz="800" dirty="0"/>
          </a:p>
          <a:p>
            <a:pPr marL="342900" indent="-342900">
              <a:buAutoNum type="arabicPeriod"/>
            </a:pPr>
            <a:r>
              <a:rPr lang="en-US" dirty="0"/>
              <a:t>Restated historical AOB severities</a:t>
            </a:r>
          </a:p>
          <a:p>
            <a:pPr marL="342900" indent="-342900">
              <a:buAutoNum type="arabicPeriod"/>
            </a:pPr>
            <a:endParaRPr lang="en-US" sz="800" dirty="0"/>
          </a:p>
          <a:p>
            <a:pPr marL="342900" indent="-342900">
              <a:buAutoNum type="arabicPeriod"/>
            </a:pPr>
            <a:r>
              <a:rPr lang="en-US" dirty="0"/>
              <a:t>Removed litigation costs from the non-hurricane catastrophe provision</a:t>
            </a:r>
          </a:p>
          <a:p>
            <a:pPr marL="342900" indent="-342900">
              <a:buAutoNum type="arabicPeriod"/>
            </a:pPr>
            <a:endParaRPr lang="en-US" sz="800" dirty="0"/>
          </a:p>
          <a:p>
            <a:pPr marL="342900" indent="-342900">
              <a:buAutoNum type="arabicPeriod"/>
            </a:pPr>
            <a:r>
              <a:rPr lang="en-US" dirty="0"/>
              <a:t>Selected a mid-point of the four hurricane models</a:t>
            </a:r>
          </a:p>
          <a:p>
            <a:pPr marL="342900" indent="-342900">
              <a:buAutoNum type="arabicPeriod"/>
            </a:pPr>
            <a:endParaRPr lang="en-US" dirty="0"/>
          </a:p>
        </p:txBody>
      </p:sp>
      <p:graphicFrame>
        <p:nvGraphicFramePr>
          <p:cNvPr id="10" name="Table 9">
            <a:extLst>
              <a:ext uri="{FF2B5EF4-FFF2-40B4-BE49-F238E27FC236}">
                <a16:creationId xmlns:a16="http://schemas.microsoft.com/office/drawing/2014/main" id="{61967530-1816-5392-CDCE-9D5219C9FD71}"/>
              </a:ext>
            </a:extLst>
          </p:cNvPr>
          <p:cNvGraphicFramePr>
            <a:graphicFrameLocks noGrp="1"/>
          </p:cNvGraphicFramePr>
          <p:nvPr>
            <p:extLst>
              <p:ext uri="{D42A27DB-BD31-4B8C-83A1-F6EECF244321}">
                <p14:modId xmlns:p14="http://schemas.microsoft.com/office/powerpoint/2010/main" val="4268625780"/>
              </p:ext>
            </p:extLst>
          </p:nvPr>
        </p:nvGraphicFramePr>
        <p:xfrm>
          <a:off x="351633" y="1216319"/>
          <a:ext cx="9735949" cy="914400"/>
        </p:xfrm>
        <a:graphic>
          <a:graphicData uri="http://schemas.openxmlformats.org/drawingml/2006/table">
            <a:tbl>
              <a:tblPr firstRow="1" bandRow="1"/>
              <a:tblGrid>
                <a:gridCol w="1569113">
                  <a:extLst>
                    <a:ext uri="{9D8B030D-6E8A-4147-A177-3AD203B41FA5}">
                      <a16:colId xmlns:a16="http://schemas.microsoft.com/office/drawing/2014/main" val="3906022971"/>
                    </a:ext>
                  </a:extLst>
                </a:gridCol>
                <a:gridCol w="1172481">
                  <a:extLst>
                    <a:ext uri="{9D8B030D-6E8A-4147-A177-3AD203B41FA5}">
                      <a16:colId xmlns:a16="http://schemas.microsoft.com/office/drawing/2014/main" val="447009931"/>
                    </a:ext>
                  </a:extLst>
                </a:gridCol>
                <a:gridCol w="1822318">
                  <a:extLst>
                    <a:ext uri="{9D8B030D-6E8A-4147-A177-3AD203B41FA5}">
                      <a16:colId xmlns:a16="http://schemas.microsoft.com/office/drawing/2014/main" val="4195658864"/>
                    </a:ext>
                  </a:extLst>
                </a:gridCol>
                <a:gridCol w="2187299">
                  <a:extLst>
                    <a:ext uri="{9D8B030D-6E8A-4147-A177-3AD203B41FA5}">
                      <a16:colId xmlns:a16="http://schemas.microsoft.com/office/drawing/2014/main" val="1765279899"/>
                    </a:ext>
                  </a:extLst>
                </a:gridCol>
                <a:gridCol w="1172481">
                  <a:extLst>
                    <a:ext uri="{9D8B030D-6E8A-4147-A177-3AD203B41FA5}">
                      <a16:colId xmlns:a16="http://schemas.microsoft.com/office/drawing/2014/main" val="1260608711"/>
                    </a:ext>
                  </a:extLst>
                </a:gridCol>
                <a:gridCol w="1812257">
                  <a:extLst>
                    <a:ext uri="{9D8B030D-6E8A-4147-A177-3AD203B41FA5}">
                      <a16:colId xmlns:a16="http://schemas.microsoft.com/office/drawing/2014/main" val="676556598"/>
                    </a:ext>
                  </a:extLst>
                </a:gridCol>
              </a:tblGrid>
              <a:tr h="255781">
                <a:tc rowSpan="2">
                  <a:txBody>
                    <a:bodyPr/>
                    <a:lstStyle/>
                    <a:p>
                      <a:pPr algn="ctr"/>
                      <a:r>
                        <a:rPr lang="en-US" sz="1400" b="0" dirty="0">
                          <a:solidFill>
                            <a:schemeClr val="bg1"/>
                          </a:solidFill>
                          <a:latin typeface="Arial" panose="020B0604020202020204" pitchFamily="34" charset="0"/>
                          <a:cs typeface="Arial" panose="020B0604020202020204" pitchFamily="34" charset="0"/>
                        </a:rPr>
                        <a:t>Product </a:t>
                      </a:r>
                    </a:p>
                    <a:p>
                      <a:pPr algn="ctr"/>
                      <a:r>
                        <a:rPr lang="en-US" sz="1400" b="0" dirty="0">
                          <a:solidFill>
                            <a:schemeClr val="bg1"/>
                          </a:solidFill>
                          <a:latin typeface="Arial" panose="020B0604020202020204" pitchFamily="34" charset="0"/>
                          <a:cs typeface="Arial" panose="020B0604020202020204" pitchFamily="34" charset="0"/>
                        </a:rPr>
                        <a:t>Lines</a:t>
                      </a:r>
                    </a:p>
                  </a:txBody>
                  <a:tcPr anchor="ctr">
                    <a:lnL w="38100" cap="flat" cmpd="sng" algn="ctr">
                      <a:solidFill>
                        <a:schemeClr val="bg2">
                          <a:lumMod val="90000"/>
                        </a:schemeClr>
                      </a:solidFill>
                      <a:prstDash val="solid"/>
                      <a:round/>
                      <a:headEnd type="none" w="med" len="med"/>
                      <a:tailEnd type="none" w="med" len="med"/>
                    </a:lnL>
                    <a:lnR w="38100" cap="flat" cmpd="sng" algn="ctr">
                      <a:solidFill>
                        <a:schemeClr val="bg2">
                          <a:lumMod val="90000"/>
                        </a:schemeClr>
                      </a:solidFill>
                      <a:prstDash val="solid"/>
                      <a:round/>
                      <a:headEnd type="none" w="med" len="med"/>
                      <a:tailEnd type="none" w="med" len="med"/>
                    </a:lnR>
                    <a:lnT w="381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gridSpan="3">
                  <a:txBody>
                    <a:bodyPr/>
                    <a:lstStyle/>
                    <a:p>
                      <a:pPr algn="ctr"/>
                      <a:r>
                        <a:rPr lang="en-US" sz="1400" b="1" dirty="0">
                          <a:solidFill>
                            <a:schemeClr val="bg1"/>
                          </a:solidFill>
                          <a:latin typeface="Arial" panose="020B0604020202020204" pitchFamily="34" charset="0"/>
                          <a:cs typeface="Arial" panose="020B0604020202020204" pitchFamily="34" charset="0"/>
                        </a:rPr>
                        <a:t>2024 </a:t>
                      </a:r>
                      <a:r>
                        <a:rPr lang="en-US" sz="1400" b="0" dirty="0">
                          <a:solidFill>
                            <a:schemeClr val="bg1"/>
                          </a:solidFill>
                          <a:latin typeface="Arial" panose="020B0604020202020204" pitchFamily="34" charset="0"/>
                          <a:cs typeface="Arial" panose="020B0604020202020204" pitchFamily="34" charset="0"/>
                        </a:rPr>
                        <a:t>Rate Indication</a:t>
                      </a:r>
                    </a:p>
                  </a:txBody>
                  <a:tcPr anchor="ctr">
                    <a:lnL w="38100" cap="flat" cmpd="sng" algn="ctr">
                      <a:solidFill>
                        <a:schemeClr val="bg2">
                          <a:lumMod val="90000"/>
                        </a:schemeClr>
                      </a:solidFill>
                      <a:prstDash val="solid"/>
                      <a:round/>
                      <a:headEnd type="none" w="med" len="med"/>
                      <a:tailEnd type="none" w="med" len="med"/>
                    </a:lnL>
                    <a:lnR w="38100" cap="flat" cmpd="sng" algn="ctr">
                      <a:solidFill>
                        <a:schemeClr val="bg2">
                          <a:lumMod val="90000"/>
                        </a:schemeClr>
                      </a:solidFill>
                      <a:prstDash val="solid"/>
                      <a:round/>
                      <a:headEnd type="none" w="med" len="med"/>
                      <a:tailEnd type="none" w="med" len="med"/>
                    </a:lnR>
                    <a:lnT w="381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pPr algn="ctr"/>
                      <a:endParaRPr lang="en-US" sz="2000" b="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solidFill>
                  </a:tcPr>
                </a:tc>
                <a:tc hMerge="1">
                  <a:txBody>
                    <a:bodyPr/>
                    <a:lstStyle/>
                    <a:p>
                      <a:pPr algn="ctr"/>
                      <a:endParaRPr lang="en-US" sz="2000" b="0" dirty="0"/>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solidFill>
                  </a:tcPr>
                </a:tc>
                <a:tc gridSpan="2">
                  <a:txBody>
                    <a:bodyPr/>
                    <a:lstStyle/>
                    <a:p>
                      <a:pPr algn="ctr"/>
                      <a:r>
                        <a:rPr lang="en-US" sz="1400" b="1" dirty="0">
                          <a:solidFill>
                            <a:schemeClr val="bg1"/>
                          </a:solidFill>
                          <a:latin typeface="Arial" panose="020B0604020202020204" pitchFamily="34" charset="0"/>
                          <a:cs typeface="Arial" panose="020B0604020202020204" pitchFamily="34" charset="0"/>
                        </a:rPr>
                        <a:t>2025</a:t>
                      </a:r>
                      <a:r>
                        <a:rPr lang="en-US" sz="1400" b="0" dirty="0">
                          <a:solidFill>
                            <a:schemeClr val="bg1"/>
                          </a:solidFill>
                          <a:latin typeface="Arial" panose="020B0604020202020204" pitchFamily="34" charset="0"/>
                          <a:cs typeface="Arial" panose="020B0604020202020204" pitchFamily="34" charset="0"/>
                        </a:rPr>
                        <a:t> Rate Indication</a:t>
                      </a:r>
                    </a:p>
                  </a:txBody>
                  <a:tcPr anchor="ctr">
                    <a:lnL w="38100" cap="flat" cmpd="sng" algn="ctr">
                      <a:solidFill>
                        <a:schemeClr val="bg2">
                          <a:lumMod val="90000"/>
                        </a:schemeClr>
                      </a:solidFill>
                      <a:prstDash val="solid"/>
                      <a:round/>
                      <a:headEnd type="none" w="med" len="med"/>
                      <a:tailEnd type="none" w="med" len="med"/>
                    </a:lnL>
                    <a:lnR w="38100" cap="flat" cmpd="sng" algn="ctr">
                      <a:solidFill>
                        <a:schemeClr val="bg2">
                          <a:lumMod val="90000"/>
                        </a:schemeClr>
                      </a:solidFill>
                      <a:prstDash val="solid"/>
                      <a:round/>
                      <a:headEnd type="none" w="med" len="med"/>
                      <a:tailEnd type="none" w="med" len="med"/>
                    </a:lnR>
                    <a:lnT w="381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hMerge="1">
                  <a:txBody>
                    <a:bodyPr/>
                    <a:lstStyle/>
                    <a:p>
                      <a:pPr algn="ctr"/>
                      <a:endParaRPr lang="en-US" sz="2000" b="0" dirty="0"/>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3352984750"/>
                  </a:ext>
                </a:extLst>
              </a:tr>
              <a:tr h="234466">
                <a:tc vMerge="1">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endParaRPr dirty="0"/>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400" b="0" dirty="0">
                          <a:solidFill>
                            <a:schemeClr val="bg1"/>
                          </a:solidFill>
                          <a:latin typeface="Arial" panose="020B0604020202020204" pitchFamily="34" charset="0"/>
                          <a:cs typeface="Arial" panose="020B0604020202020204" pitchFamily="34" charset="0"/>
                        </a:rPr>
                        <a:t>Unadjusted</a:t>
                      </a:r>
                    </a:p>
                  </a:txBody>
                  <a:tcPr anchor="ctr">
                    <a:lnL w="381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400" b="0" dirty="0">
                          <a:solidFill>
                            <a:schemeClr val="bg1"/>
                          </a:solidFill>
                          <a:latin typeface="Arial" panose="020B0604020202020204" pitchFamily="34" charset="0"/>
                          <a:cs typeface="Arial" panose="020B0604020202020204" pitchFamily="34" charset="0"/>
                        </a:rPr>
                        <a:t>SB 2A Adjustments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400" b="0" dirty="0">
                          <a:solidFill>
                            <a:schemeClr val="bg1"/>
                          </a:solidFill>
                          <a:latin typeface="Arial" panose="020B0604020202020204" pitchFamily="34" charset="0"/>
                          <a:cs typeface="Arial" panose="020B0604020202020204" pitchFamily="34" charset="0"/>
                        </a:rPr>
                        <a:t>Approved Rate Change</a:t>
                      </a:r>
                    </a:p>
                  </a:txBody>
                  <a:tcPr anchor="ctr">
                    <a:lnL w="12700" cap="flat" cmpd="sng" algn="ctr">
                      <a:solidFill>
                        <a:schemeClr val="bg2">
                          <a:lumMod val="90000"/>
                        </a:schemeClr>
                      </a:solidFill>
                      <a:prstDash val="solid"/>
                      <a:round/>
                      <a:headEnd type="none" w="med" len="med"/>
                      <a:tailEnd type="none" w="med" len="med"/>
                    </a:lnL>
                    <a:lnR w="381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400" b="0" dirty="0">
                          <a:solidFill>
                            <a:schemeClr val="bg1"/>
                          </a:solidFill>
                          <a:latin typeface="Arial" panose="020B0604020202020204" pitchFamily="34" charset="0"/>
                          <a:cs typeface="Arial" panose="020B0604020202020204" pitchFamily="34" charset="0"/>
                        </a:rPr>
                        <a:t>Unadjusted</a:t>
                      </a:r>
                    </a:p>
                  </a:txBody>
                  <a:tcPr anchor="ctr">
                    <a:lnL w="381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r>
                        <a:rPr lang="en-US" sz="1400" b="0" dirty="0">
                          <a:solidFill>
                            <a:schemeClr val="bg1"/>
                          </a:solidFill>
                          <a:latin typeface="Arial" panose="020B0604020202020204" pitchFamily="34" charset="0"/>
                          <a:cs typeface="Arial" panose="020B0604020202020204" pitchFamily="34" charset="0"/>
                        </a:rPr>
                        <a:t>SB 2A Adjustments</a:t>
                      </a:r>
                    </a:p>
                  </a:txBody>
                  <a:tcPr anchor="ctr">
                    <a:lnL w="12700" cap="flat" cmpd="sng" algn="ctr">
                      <a:solidFill>
                        <a:schemeClr val="bg2">
                          <a:lumMod val="90000"/>
                        </a:schemeClr>
                      </a:solidFill>
                      <a:prstDash val="solid"/>
                      <a:round/>
                      <a:headEnd type="none" w="med" len="med"/>
                      <a:tailEnd type="none" w="med" len="med"/>
                    </a:lnL>
                    <a:lnR w="381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4040368065"/>
                  </a:ext>
                </a:extLst>
              </a:tr>
              <a:tr h="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400" dirty="0">
                          <a:latin typeface="Arial" panose="020B0604020202020204" pitchFamily="34" charset="0"/>
                          <a:cs typeface="Arial" panose="020B0604020202020204" pitchFamily="34" charset="0"/>
                        </a:rPr>
                        <a:t>HO-3 and HW-2</a:t>
                      </a:r>
                    </a:p>
                  </a:txBody>
                  <a:tcPr anchor="ctr">
                    <a:lnL w="38100" cap="flat" cmpd="sng" algn="ctr">
                      <a:solidFill>
                        <a:schemeClr val="bg2">
                          <a:lumMod val="90000"/>
                        </a:schemeClr>
                      </a:solidFill>
                      <a:prstDash val="solid"/>
                      <a:round/>
                      <a:headEnd type="none" w="med" len="med"/>
                      <a:tailEnd type="none" w="med" len="med"/>
                    </a:lnL>
                    <a:lnR w="381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400" dirty="0">
                          <a:latin typeface="Arial" panose="020B0604020202020204" pitchFamily="34" charset="0"/>
                          <a:cs typeface="Arial" panose="020B0604020202020204" pitchFamily="34" charset="0"/>
                        </a:rPr>
                        <a:t>91.5%</a:t>
                      </a:r>
                    </a:p>
                  </a:txBody>
                  <a:tcPr marR="274320" anchor="ctr">
                    <a:lnL w="381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400" dirty="0">
                          <a:latin typeface="Arial" panose="020B0604020202020204" pitchFamily="34" charset="0"/>
                          <a:cs typeface="Arial" panose="020B0604020202020204" pitchFamily="34" charset="0"/>
                        </a:rPr>
                        <a:t>55.1%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400" dirty="0">
                          <a:latin typeface="Arial" panose="020B0604020202020204" pitchFamily="34" charset="0"/>
                          <a:cs typeface="Arial" panose="020B0604020202020204" pitchFamily="34" charset="0"/>
                        </a:rPr>
                        <a:t>12.6%</a:t>
                      </a:r>
                    </a:p>
                  </a:txBody>
                  <a:tcPr anchor="ctr">
                    <a:lnL w="12700" cap="flat" cmpd="sng" algn="ctr">
                      <a:solidFill>
                        <a:schemeClr val="bg2">
                          <a:lumMod val="90000"/>
                        </a:schemeClr>
                      </a:solidFill>
                      <a:prstDash val="solid"/>
                      <a:round/>
                      <a:headEnd type="none" w="med" len="med"/>
                      <a:tailEnd type="none" w="med" len="med"/>
                    </a:lnL>
                    <a:lnR w="381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400" dirty="0">
                          <a:latin typeface="Arial" panose="020B0604020202020204" pitchFamily="34" charset="0"/>
                          <a:cs typeface="Arial" panose="020B0604020202020204" pitchFamily="34" charset="0"/>
                        </a:rPr>
                        <a:t>40.9%</a:t>
                      </a:r>
                    </a:p>
                  </a:txBody>
                  <a:tcPr anchor="ctr">
                    <a:lnL w="381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400" dirty="0">
                          <a:latin typeface="Arial" panose="020B0604020202020204" pitchFamily="34" charset="0"/>
                          <a:cs typeface="Arial" panose="020B0604020202020204" pitchFamily="34" charset="0"/>
                        </a:rPr>
                        <a:t>25.2%</a:t>
                      </a:r>
                    </a:p>
                  </a:txBody>
                  <a:tcPr anchor="ctr">
                    <a:lnL w="12700" cap="flat" cmpd="sng" algn="ctr">
                      <a:solidFill>
                        <a:schemeClr val="bg2">
                          <a:lumMod val="90000"/>
                        </a:schemeClr>
                      </a:solidFill>
                      <a:prstDash val="solid"/>
                      <a:round/>
                      <a:headEnd type="none" w="med" len="med"/>
                      <a:tailEnd type="none" w="med" len="med"/>
                    </a:lnL>
                    <a:lnR w="381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381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8626635"/>
                  </a:ext>
                </a:extLst>
              </a:tr>
            </a:tbl>
          </a:graphicData>
        </a:graphic>
      </p:graphicFrame>
      <p:graphicFrame>
        <p:nvGraphicFramePr>
          <p:cNvPr id="11" name="Table 10">
            <a:extLst>
              <a:ext uri="{FF2B5EF4-FFF2-40B4-BE49-F238E27FC236}">
                <a16:creationId xmlns:a16="http://schemas.microsoft.com/office/drawing/2014/main" id="{00557AA5-C320-ABC0-FB32-087F55FC7CBA}"/>
              </a:ext>
            </a:extLst>
          </p:cNvPr>
          <p:cNvGraphicFramePr>
            <a:graphicFrameLocks noGrp="1"/>
          </p:cNvGraphicFramePr>
          <p:nvPr>
            <p:extLst>
              <p:ext uri="{D42A27DB-BD31-4B8C-83A1-F6EECF244321}">
                <p14:modId xmlns:p14="http://schemas.microsoft.com/office/powerpoint/2010/main" val="1077515932"/>
              </p:ext>
            </p:extLst>
          </p:nvPr>
        </p:nvGraphicFramePr>
        <p:xfrm>
          <a:off x="352118" y="2661710"/>
          <a:ext cx="4345663" cy="3581400"/>
        </p:xfrm>
        <a:graphic>
          <a:graphicData uri="http://schemas.openxmlformats.org/drawingml/2006/table">
            <a:tbl>
              <a:tblPr firstRow="1" bandRow="1"/>
              <a:tblGrid>
                <a:gridCol w="1160780">
                  <a:extLst>
                    <a:ext uri="{9D8B030D-6E8A-4147-A177-3AD203B41FA5}">
                      <a16:colId xmlns:a16="http://schemas.microsoft.com/office/drawing/2014/main" val="3906022971"/>
                    </a:ext>
                  </a:extLst>
                </a:gridCol>
                <a:gridCol w="1204172">
                  <a:extLst>
                    <a:ext uri="{9D8B030D-6E8A-4147-A177-3AD203B41FA5}">
                      <a16:colId xmlns:a16="http://schemas.microsoft.com/office/drawing/2014/main" val="447009931"/>
                    </a:ext>
                  </a:extLst>
                </a:gridCol>
                <a:gridCol w="850094">
                  <a:extLst>
                    <a:ext uri="{9D8B030D-6E8A-4147-A177-3AD203B41FA5}">
                      <a16:colId xmlns:a16="http://schemas.microsoft.com/office/drawing/2014/main" val="4195658864"/>
                    </a:ext>
                  </a:extLst>
                </a:gridCol>
                <a:gridCol w="1130617">
                  <a:extLst>
                    <a:ext uri="{9D8B030D-6E8A-4147-A177-3AD203B41FA5}">
                      <a16:colId xmlns:a16="http://schemas.microsoft.com/office/drawing/2014/main" val="1765279899"/>
                    </a:ext>
                  </a:extLst>
                </a:gridCol>
              </a:tblGrid>
              <a:tr h="408795">
                <a:tc rowSpan="2">
                  <a:txBody>
                    <a:bodyPr/>
                    <a:lstStyle/>
                    <a:p>
                      <a:pPr algn="ctr"/>
                      <a:r>
                        <a:rPr lang="en-US" sz="1300" b="0" dirty="0">
                          <a:solidFill>
                            <a:schemeClr val="bg1"/>
                          </a:solidFill>
                        </a:rPr>
                        <a:t>Accident </a:t>
                      </a:r>
                    </a:p>
                    <a:p>
                      <a:pPr algn="ctr"/>
                      <a:r>
                        <a:rPr lang="en-US" sz="1300" b="0" dirty="0">
                          <a:solidFill>
                            <a:schemeClr val="bg1"/>
                          </a:solidFill>
                        </a:rPr>
                        <a:t>Year</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gridSpan="3">
                  <a:txBody>
                    <a:bodyPr/>
                    <a:lstStyle/>
                    <a:p>
                      <a:pPr algn="ctr"/>
                      <a:r>
                        <a:rPr lang="en-US" sz="1300" b="0" dirty="0">
                          <a:solidFill>
                            <a:schemeClr val="bg1"/>
                          </a:solidFill>
                        </a:rPr>
                        <a:t>HO-3 Non-Catastrophe Litigation</a:t>
                      </a:r>
                    </a:p>
                    <a:p>
                      <a:pPr algn="ctr"/>
                      <a:r>
                        <a:rPr lang="en-US" sz="1300" b="0" dirty="0">
                          <a:solidFill>
                            <a:schemeClr val="bg1"/>
                          </a:solidFill>
                        </a:rPr>
                        <a:t>Projected % of Claims Litigated</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hMerge="1">
                  <a:txBody>
                    <a:bodyPr/>
                    <a:lstStyle/>
                    <a:p>
                      <a:pPr algn="ctr"/>
                      <a:endParaRPr lang="en-US" sz="1600" b="0" dirty="0">
                        <a:solidFill>
                          <a:schemeClr val="bg1"/>
                        </a:solidFill>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solidFill>
                  </a:tcPr>
                </a:tc>
                <a:tc hMerge="1">
                  <a:txBody>
                    <a:bodyPr/>
                    <a:lstStyle/>
                    <a:p>
                      <a:pPr algn="ctr"/>
                      <a:endParaRPr lang="en-US" sz="1600" b="0" dirty="0">
                        <a:solidFill>
                          <a:schemeClr val="bg1"/>
                        </a:solidFill>
                      </a:endParaRPr>
                    </a:p>
                  </a:txBody>
                  <a:tcPr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871314442"/>
                  </a:ext>
                </a:extLst>
              </a:tr>
              <a:tr h="408795">
                <a:tc vMerge="1">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endParaRPr dirty="0"/>
                    </a:p>
                  </a:txBody>
                  <a:tcPr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300" b="0" dirty="0"/>
                        <a:t>Southeast Counties </a:t>
                      </a:r>
                      <a:r>
                        <a:rPr lang="en-US" sz="1300" b="1" dirty="0"/>
                        <a:t>*</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300" b="0" dirty="0"/>
                        <a:t>Rest of State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1300" b="0" dirty="0"/>
                        <a:t>Statewide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4040368065"/>
                  </a:ext>
                </a:extLst>
              </a:tr>
              <a:tr h="240468">
                <a:tc>
                  <a:txBody>
                    <a:bodyPr/>
                    <a:lstStyle/>
                    <a:p>
                      <a:pPr algn="ctr"/>
                      <a:r>
                        <a:rPr lang="en-US" sz="1300" dirty="0"/>
                        <a:t>12/31/2015</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t>56%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t>11%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t>44%</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15564275"/>
                  </a:ext>
                </a:extLst>
              </a:tr>
              <a:tr h="2404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12/31/2016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ctr"/>
                      <a:r>
                        <a:rPr lang="en-US" sz="1300" dirty="0"/>
                        <a:t>53%</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US" sz="1300" dirty="0"/>
                        <a:t>11%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US" sz="1300" dirty="0"/>
                        <a:t>42%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2717743102"/>
                  </a:ext>
                </a:extLst>
              </a:tr>
              <a:tr h="2404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12/31/2017</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t>40%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t>8%</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t>32%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0715510"/>
                  </a:ext>
                </a:extLst>
              </a:tr>
              <a:tr h="2404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12/31/2018</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US" sz="1300" dirty="0"/>
                        <a:t>35%</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US" sz="1300" dirty="0"/>
                        <a:t>10%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US" sz="1300" dirty="0"/>
                        <a:t>26%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994358222"/>
                  </a:ext>
                </a:extLst>
              </a:tr>
              <a:tr h="2404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12/31/2019</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t>30%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t>11%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t>22%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3588866"/>
                  </a:ext>
                </a:extLst>
              </a:tr>
              <a:tr h="2404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12/31/2020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US" sz="1300" dirty="0"/>
                        <a:t>28%</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US" sz="1300" dirty="0"/>
                        <a:t>14%</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US" sz="1300" dirty="0"/>
                        <a:t>22%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3052439346"/>
                  </a:ext>
                </a:extLst>
              </a:tr>
              <a:tr h="2404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12/31/2021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t>26%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t>14%</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300" dirty="0"/>
                        <a:t>21%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202099836"/>
                  </a:ext>
                </a:extLst>
              </a:tr>
              <a:tr h="24046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12/31/2022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US" sz="1300" dirty="0"/>
                        <a:t>24%</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US" sz="1300" dirty="0"/>
                        <a:t>12%</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US" sz="1300" dirty="0"/>
                        <a:t>17%</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4111171371"/>
                  </a:ext>
                </a:extLst>
              </a:tr>
              <a:tr h="240468">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12/31/2023</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300" dirty="0"/>
                        <a:t>16%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300" dirty="0"/>
                        <a:t>6%</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1300" dirty="0"/>
                        <a:t>10%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38626635"/>
                  </a:ext>
                </a:extLst>
              </a:tr>
            </a:tbl>
          </a:graphicData>
        </a:graphic>
      </p:graphicFrame>
      <p:sp>
        <p:nvSpPr>
          <p:cNvPr id="12" name="TextBox 11">
            <a:extLst>
              <a:ext uri="{FF2B5EF4-FFF2-40B4-BE49-F238E27FC236}">
                <a16:creationId xmlns:a16="http://schemas.microsoft.com/office/drawing/2014/main" id="{EC4D0CF6-284B-DD26-B206-25E2DD9BDB97}"/>
              </a:ext>
            </a:extLst>
          </p:cNvPr>
          <p:cNvSpPr txBox="1"/>
          <p:nvPr/>
        </p:nvSpPr>
        <p:spPr>
          <a:xfrm>
            <a:off x="293264" y="6207902"/>
            <a:ext cx="4288518" cy="261610"/>
          </a:xfrm>
          <a:prstGeom prst="rect">
            <a:avLst/>
          </a:prstGeom>
          <a:noFill/>
        </p:spPr>
        <p:txBody>
          <a:bodyPr wrap="square">
            <a:spAutoFit/>
          </a:bodyPr>
          <a:lstStyle/>
          <a:p>
            <a:pPr>
              <a:tabLst>
                <a:tab pos="114300" algn="l"/>
              </a:tabLst>
            </a:pPr>
            <a:r>
              <a:rPr lang="en-US" sz="1100" b="1" dirty="0"/>
              <a:t>*</a:t>
            </a:r>
            <a:r>
              <a:rPr lang="en-US" sz="1100" dirty="0"/>
              <a:t> Includes Miami-Dade, Broward and Palm Beach</a:t>
            </a:r>
          </a:p>
        </p:txBody>
      </p:sp>
    </p:spTree>
    <p:extLst>
      <p:ext uri="{BB962C8B-B14F-4D97-AF65-F5344CB8AC3E}">
        <p14:creationId xmlns:p14="http://schemas.microsoft.com/office/powerpoint/2010/main" val="19767598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4B18A4A9-2EBA-CF43-99A0-D26AEB2B3F49}"/>
              </a:ext>
            </a:extLst>
          </p:cNvPr>
          <p:cNvSpPr txBox="1">
            <a:spLocks/>
          </p:cNvSpPr>
          <p:nvPr/>
        </p:nvSpPr>
        <p:spPr>
          <a:xfrm>
            <a:off x="259080" y="36576"/>
            <a:ext cx="11750040" cy="95097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j-ea"/>
                <a:cs typeface="Arial" panose="020B0604020202020204" pitchFamily="34" charset="0"/>
              </a:rPr>
              <a:t>Competitive Analysis</a:t>
            </a:r>
          </a:p>
        </p:txBody>
      </p:sp>
      <p:sp>
        <p:nvSpPr>
          <p:cNvPr id="2" name="Slide Number Placeholder 1">
            <a:extLst>
              <a:ext uri="{FF2B5EF4-FFF2-40B4-BE49-F238E27FC236}">
                <a16:creationId xmlns:a16="http://schemas.microsoft.com/office/drawing/2014/main" id="{422FD12D-8860-DB35-584E-4EA6CAA105AD}"/>
              </a:ext>
            </a:extLst>
          </p:cNvPr>
          <p:cNvSpPr>
            <a:spLocks noGrp="1"/>
          </p:cNvSpPr>
          <p:nvPr>
            <p:ph type="sldNum" sz="quarter" idx="4"/>
          </p:nvPr>
        </p:nvSpPr>
        <p:spPr/>
        <p:txBody>
          <a:bodyPr/>
          <a:lstStyle/>
          <a:p>
            <a:r>
              <a:rPr lang="en-US"/>
              <a:t>Page </a:t>
            </a:r>
            <a:fld id="{AF73B3ED-51D0-4C6E-B056-A36CCC258EB5}" type="slidenum">
              <a:rPr lang="en-US" smtClean="0"/>
              <a:pPr/>
              <a:t>15</a:t>
            </a:fld>
            <a:endParaRPr lang="en-US" dirty="0"/>
          </a:p>
        </p:txBody>
      </p:sp>
      <p:pic>
        <p:nvPicPr>
          <p:cNvPr id="14" name="Picture 13">
            <a:extLst>
              <a:ext uri="{FF2B5EF4-FFF2-40B4-BE49-F238E27FC236}">
                <a16:creationId xmlns:a16="http://schemas.microsoft.com/office/drawing/2014/main" id="{F837B0C3-3A30-4081-A00D-CFACE012F53E}"/>
              </a:ext>
            </a:extLst>
          </p:cNvPr>
          <p:cNvPicPr>
            <a:picLocks noChangeAspect="1"/>
          </p:cNvPicPr>
          <p:nvPr/>
        </p:nvPicPr>
        <p:blipFill rotWithShape="1">
          <a:blip r:embed="rId3"/>
          <a:srcRect t="6859"/>
          <a:stretch/>
        </p:blipFill>
        <p:spPr>
          <a:xfrm>
            <a:off x="10426034" y="1911927"/>
            <a:ext cx="1458395" cy="4004730"/>
          </a:xfrm>
          <a:prstGeom prst="rect">
            <a:avLst/>
          </a:prstGeom>
        </p:spPr>
      </p:pic>
      <p:sp>
        <p:nvSpPr>
          <p:cNvPr id="15" name="TextBox 14">
            <a:extLst>
              <a:ext uri="{FF2B5EF4-FFF2-40B4-BE49-F238E27FC236}">
                <a16:creationId xmlns:a16="http://schemas.microsoft.com/office/drawing/2014/main" id="{8E35E464-7F58-4CB3-6CB9-E925251E2955}"/>
              </a:ext>
            </a:extLst>
          </p:cNvPr>
          <p:cNvSpPr txBox="1"/>
          <p:nvPr/>
        </p:nvSpPr>
        <p:spPr>
          <a:xfrm>
            <a:off x="301861" y="1260385"/>
            <a:ext cx="4173188" cy="2585323"/>
          </a:xfrm>
          <a:prstGeom prst="rect">
            <a:avLst/>
          </a:prstGeom>
          <a:noFill/>
        </p:spPr>
        <p:txBody>
          <a:bodyPr wrap="square" rtlCol="0">
            <a:spAutoFit/>
          </a:bodyPr>
          <a:lstStyle/>
          <a:p>
            <a:r>
              <a:rPr lang="en-US" dirty="0"/>
              <a:t>To determine competitiveness, insurers’ rating manuals were provided in October 2023 and used to determine premiums for Citizens’ HO-3, HO-6 and DP-3 policy data as of 12/31/2023.</a:t>
            </a:r>
          </a:p>
          <a:p>
            <a:endParaRPr lang="en-US" dirty="0"/>
          </a:p>
          <a:p>
            <a:r>
              <a:rPr lang="en-US" dirty="0"/>
              <a:t>The analysis used the 75</a:t>
            </a:r>
            <a:r>
              <a:rPr lang="en-US" baseline="30000" dirty="0"/>
              <a:t>th</a:t>
            </a:r>
            <a:r>
              <a:rPr lang="en-US" dirty="0"/>
              <a:t> percentile as the selected “non-competitive” premium.</a:t>
            </a:r>
            <a:endParaRPr lang="en-US" sz="1600" dirty="0"/>
          </a:p>
        </p:txBody>
      </p:sp>
      <p:pic>
        <p:nvPicPr>
          <p:cNvPr id="16" name="Picture 15">
            <a:extLst>
              <a:ext uri="{FF2B5EF4-FFF2-40B4-BE49-F238E27FC236}">
                <a16:creationId xmlns:a16="http://schemas.microsoft.com/office/drawing/2014/main" id="{E49B9C33-BD06-1E0A-0587-76CECFF7D5B1}"/>
              </a:ext>
            </a:extLst>
          </p:cNvPr>
          <p:cNvPicPr>
            <a:picLocks noChangeAspect="1"/>
          </p:cNvPicPr>
          <p:nvPr/>
        </p:nvPicPr>
        <p:blipFill>
          <a:blip r:embed="rId4"/>
          <a:stretch>
            <a:fillRect/>
          </a:stretch>
        </p:blipFill>
        <p:spPr>
          <a:xfrm>
            <a:off x="5103339" y="1586041"/>
            <a:ext cx="4066114" cy="4637142"/>
          </a:xfrm>
          <a:prstGeom prst="rect">
            <a:avLst/>
          </a:prstGeom>
        </p:spPr>
      </p:pic>
      <p:sp>
        <p:nvSpPr>
          <p:cNvPr id="17" name="TextBox 16">
            <a:extLst>
              <a:ext uri="{FF2B5EF4-FFF2-40B4-BE49-F238E27FC236}">
                <a16:creationId xmlns:a16="http://schemas.microsoft.com/office/drawing/2014/main" id="{F215F407-AE5A-AE3A-CB52-83B0385E1509}"/>
              </a:ext>
            </a:extLst>
          </p:cNvPr>
          <p:cNvSpPr txBox="1"/>
          <p:nvPr/>
        </p:nvSpPr>
        <p:spPr>
          <a:xfrm>
            <a:off x="5288408" y="1226999"/>
            <a:ext cx="4340974" cy="353943"/>
          </a:xfrm>
          <a:prstGeom prst="rect">
            <a:avLst/>
          </a:prstGeom>
          <a:noFill/>
        </p:spPr>
        <p:txBody>
          <a:bodyPr wrap="square" rtlCol="0">
            <a:spAutoFit/>
          </a:bodyPr>
          <a:lstStyle/>
          <a:p>
            <a:pPr algn="ctr"/>
            <a:r>
              <a:rPr lang="en-US" sz="1700" dirty="0"/>
              <a:t>Policy Examples of Competitors’ Premiums </a:t>
            </a:r>
          </a:p>
        </p:txBody>
      </p:sp>
      <p:grpSp>
        <p:nvGrpSpPr>
          <p:cNvPr id="18" name="Group 17">
            <a:extLst>
              <a:ext uri="{FF2B5EF4-FFF2-40B4-BE49-F238E27FC236}">
                <a16:creationId xmlns:a16="http://schemas.microsoft.com/office/drawing/2014/main" id="{A2F49261-DEB8-468C-619C-C8DFC8EB2F67}"/>
              </a:ext>
            </a:extLst>
          </p:cNvPr>
          <p:cNvGrpSpPr/>
          <p:nvPr/>
        </p:nvGrpSpPr>
        <p:grpSpPr>
          <a:xfrm>
            <a:off x="8992234" y="2446041"/>
            <a:ext cx="992454" cy="486369"/>
            <a:chOff x="9355015" y="2892439"/>
            <a:chExt cx="911955" cy="461665"/>
          </a:xfrm>
        </p:grpSpPr>
        <p:sp>
          <p:nvSpPr>
            <p:cNvPr id="19" name="TextBox 18">
              <a:extLst>
                <a:ext uri="{FF2B5EF4-FFF2-40B4-BE49-F238E27FC236}">
                  <a16:creationId xmlns:a16="http://schemas.microsoft.com/office/drawing/2014/main" id="{6E94B41C-23A8-206C-D000-F51EAD19AA6F}"/>
                </a:ext>
              </a:extLst>
            </p:cNvPr>
            <p:cNvSpPr txBox="1"/>
            <p:nvPr/>
          </p:nvSpPr>
          <p:spPr>
            <a:xfrm>
              <a:off x="9460223" y="2892439"/>
              <a:ext cx="806747" cy="461665"/>
            </a:xfrm>
            <a:prstGeom prst="rect">
              <a:avLst/>
            </a:prstGeom>
            <a:noFill/>
          </p:spPr>
          <p:txBody>
            <a:bodyPr wrap="square" rtlCol="0">
              <a:spAutoFit/>
            </a:bodyPr>
            <a:lstStyle/>
            <a:p>
              <a:pPr algn="ctr"/>
              <a:r>
                <a:rPr lang="en-US" sz="1200" dirty="0"/>
                <a:t>Citizens’ Premium</a:t>
              </a:r>
            </a:p>
          </p:txBody>
        </p:sp>
        <p:cxnSp>
          <p:nvCxnSpPr>
            <p:cNvPr id="20" name="Straight Arrow Connector 19">
              <a:extLst>
                <a:ext uri="{FF2B5EF4-FFF2-40B4-BE49-F238E27FC236}">
                  <a16:creationId xmlns:a16="http://schemas.microsoft.com/office/drawing/2014/main" id="{B11E0157-7D39-3230-A514-30E797FBFAF6}"/>
                </a:ext>
              </a:extLst>
            </p:cNvPr>
            <p:cNvCxnSpPr/>
            <p:nvPr/>
          </p:nvCxnSpPr>
          <p:spPr>
            <a:xfrm>
              <a:off x="9355015" y="3143591"/>
              <a:ext cx="20116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5" name="Table 4">
            <a:extLst>
              <a:ext uri="{FF2B5EF4-FFF2-40B4-BE49-F238E27FC236}">
                <a16:creationId xmlns:a16="http://schemas.microsoft.com/office/drawing/2014/main" id="{05164D16-3A1C-C42F-9E27-05EC2C3B606C}"/>
              </a:ext>
            </a:extLst>
          </p:cNvPr>
          <p:cNvGraphicFramePr>
            <a:graphicFrameLocks noGrp="1"/>
          </p:cNvGraphicFramePr>
          <p:nvPr/>
        </p:nvGraphicFramePr>
        <p:xfrm>
          <a:off x="393486" y="4108895"/>
          <a:ext cx="3453272" cy="2057400"/>
        </p:xfrm>
        <a:graphic>
          <a:graphicData uri="http://schemas.openxmlformats.org/drawingml/2006/table">
            <a:tbl>
              <a:tblPr firstRow="1" bandRow="1">
                <a:tableStyleId>{5C22544A-7EE6-4342-B048-85BDC9FD1C3A}</a:tableStyleId>
              </a:tblPr>
              <a:tblGrid>
                <a:gridCol w="724409">
                  <a:extLst>
                    <a:ext uri="{9D8B030D-6E8A-4147-A177-3AD203B41FA5}">
                      <a16:colId xmlns:a16="http://schemas.microsoft.com/office/drawing/2014/main" val="386547254"/>
                    </a:ext>
                  </a:extLst>
                </a:gridCol>
                <a:gridCol w="1294565">
                  <a:extLst>
                    <a:ext uri="{9D8B030D-6E8A-4147-A177-3AD203B41FA5}">
                      <a16:colId xmlns:a16="http://schemas.microsoft.com/office/drawing/2014/main" val="2177159577"/>
                    </a:ext>
                  </a:extLst>
                </a:gridCol>
                <a:gridCol w="1434298">
                  <a:extLst>
                    <a:ext uri="{9D8B030D-6E8A-4147-A177-3AD203B41FA5}">
                      <a16:colId xmlns:a16="http://schemas.microsoft.com/office/drawing/2014/main" val="1665771551"/>
                    </a:ext>
                  </a:extLst>
                </a:gridCol>
              </a:tblGrid>
              <a:tr h="309617">
                <a:tc gridSpan="3">
                  <a:txBody>
                    <a:bodyPr/>
                    <a:lstStyle/>
                    <a:p>
                      <a:pPr algn="ctr"/>
                      <a:r>
                        <a:rPr lang="en-US" sz="1500" b="0" dirty="0"/>
                        <a:t>Market Share as of 9/30/2023</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1F497D"/>
                    </a:solidFill>
                  </a:tcPr>
                </a:tc>
                <a:tc hMerge="1">
                  <a:txBody>
                    <a:bodyPr/>
                    <a:lstStyle/>
                    <a:p>
                      <a:endParaRPr lang="en-US" dirty="0"/>
                    </a:p>
                  </a:txBody>
                  <a:tcPr>
                    <a:solidFill>
                      <a:srgbClr val="1F497D"/>
                    </a:solidFill>
                  </a:tcPr>
                </a:tc>
                <a:tc hMerge="1">
                  <a:txBody>
                    <a:bodyPr/>
                    <a:lstStyle/>
                    <a:p>
                      <a:endParaRPr lang="en-US" b="0" dirty="0"/>
                    </a:p>
                  </a:txBody>
                  <a:tcPr>
                    <a:solidFill>
                      <a:srgbClr val="1F497D"/>
                    </a:solidFill>
                  </a:tcPr>
                </a:tc>
                <a:extLst>
                  <a:ext uri="{0D108BD9-81ED-4DB2-BD59-A6C34878D82A}">
                    <a16:rowId xmlns:a16="http://schemas.microsoft.com/office/drawing/2014/main" val="3441289908"/>
                  </a:ext>
                </a:extLst>
              </a:tr>
              <a:tr h="751926">
                <a:tc>
                  <a:txBody>
                    <a:bodyPr/>
                    <a:lstStyle/>
                    <a:p>
                      <a:pPr algn="ctr"/>
                      <a:r>
                        <a:rPr lang="en-US" sz="1500" dirty="0">
                          <a:solidFill>
                            <a:schemeClr val="bg1"/>
                          </a:solidFill>
                        </a:rPr>
                        <a:t>Policy Type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1F497D"/>
                    </a:solidFill>
                  </a:tcPr>
                </a:tc>
                <a:tc>
                  <a:txBody>
                    <a:bodyPr/>
                    <a:lstStyle/>
                    <a:p>
                      <a:pPr marL="0" algn="ctr" defTabSz="914400" rtl="0" eaLnBrk="1" latinLnBrk="0" hangingPunct="1"/>
                      <a:r>
                        <a:rPr lang="en-US" sz="1500" kern="1200" dirty="0">
                          <a:solidFill>
                            <a:schemeClr val="bg1"/>
                          </a:solidFill>
                          <a:latin typeface="+mn-lt"/>
                          <a:ea typeface="+mn-ea"/>
                          <a:cs typeface="+mn-cs"/>
                        </a:rPr>
                        <a:t>Number of Competitors</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1F497D"/>
                    </a:solidFill>
                  </a:tcPr>
                </a:tc>
                <a:tc>
                  <a:txBody>
                    <a:bodyPr/>
                    <a:lstStyle/>
                    <a:p>
                      <a:pPr algn="ctr"/>
                      <a:r>
                        <a:rPr lang="en-US" sz="1500" dirty="0">
                          <a:solidFill>
                            <a:schemeClr val="bg1"/>
                          </a:solidFill>
                        </a:rPr>
                        <a:t>Competitors &amp; Citizens’ Market Share</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1F497D"/>
                    </a:solidFill>
                  </a:tcPr>
                </a:tc>
                <a:extLst>
                  <a:ext uri="{0D108BD9-81ED-4DB2-BD59-A6C34878D82A}">
                    <a16:rowId xmlns:a16="http://schemas.microsoft.com/office/drawing/2014/main" val="3382882686"/>
                  </a:ext>
                </a:extLst>
              </a:tr>
              <a:tr h="309617">
                <a:tc>
                  <a:txBody>
                    <a:bodyPr/>
                    <a:lstStyle/>
                    <a:p>
                      <a:pPr algn="ctr"/>
                      <a:r>
                        <a:rPr lang="en-US" sz="1500" dirty="0"/>
                        <a:t>HO-3</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18</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63.5%</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9266846"/>
                  </a:ext>
                </a:extLst>
              </a:tr>
              <a:tr h="309617">
                <a:tc>
                  <a:txBody>
                    <a:bodyPr/>
                    <a:lstStyle/>
                    <a:p>
                      <a:pPr algn="ctr"/>
                      <a:r>
                        <a:rPr lang="en-US" sz="1500" dirty="0"/>
                        <a:t>HO-6</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15</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60.0%</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10333523"/>
                  </a:ext>
                </a:extLst>
              </a:tr>
              <a:tr h="309617">
                <a:tc>
                  <a:txBody>
                    <a:bodyPr/>
                    <a:lstStyle/>
                    <a:p>
                      <a:pPr algn="ctr"/>
                      <a:r>
                        <a:rPr lang="en-US" sz="1500" dirty="0"/>
                        <a:t>DP-3</a:t>
                      </a:r>
                    </a:p>
                  </a:txBody>
                  <a:tcP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11</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1500" dirty="0"/>
                        <a:t>78.9%</a:t>
                      </a:r>
                    </a:p>
                  </a:txBody>
                  <a:tcPr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513555"/>
                  </a:ext>
                </a:extLst>
              </a:tr>
            </a:tbl>
          </a:graphicData>
        </a:graphic>
      </p:graphicFrame>
      <p:pic>
        <p:nvPicPr>
          <p:cNvPr id="6" name="Picture 5">
            <a:extLst>
              <a:ext uri="{FF2B5EF4-FFF2-40B4-BE49-F238E27FC236}">
                <a16:creationId xmlns:a16="http://schemas.microsoft.com/office/drawing/2014/main" id="{9D18BCD9-ACDA-CB0E-7FCA-1E81E2BD5A9A}"/>
              </a:ext>
            </a:extLst>
          </p:cNvPr>
          <p:cNvPicPr>
            <a:picLocks noChangeAspect="1"/>
          </p:cNvPicPr>
          <p:nvPr/>
        </p:nvPicPr>
        <p:blipFill>
          <a:blip r:embed="rId5"/>
          <a:stretch>
            <a:fillRect/>
          </a:stretch>
        </p:blipFill>
        <p:spPr>
          <a:xfrm>
            <a:off x="5265524" y="3436606"/>
            <a:ext cx="3741744" cy="1135478"/>
          </a:xfrm>
          <a:prstGeom prst="rect">
            <a:avLst/>
          </a:prstGeom>
        </p:spPr>
      </p:pic>
      <p:grpSp>
        <p:nvGrpSpPr>
          <p:cNvPr id="21" name="Group 20">
            <a:extLst>
              <a:ext uri="{FF2B5EF4-FFF2-40B4-BE49-F238E27FC236}">
                <a16:creationId xmlns:a16="http://schemas.microsoft.com/office/drawing/2014/main" id="{DE695459-EE5D-AA1A-1760-998658A92523}"/>
              </a:ext>
            </a:extLst>
          </p:cNvPr>
          <p:cNvGrpSpPr/>
          <p:nvPr/>
        </p:nvGrpSpPr>
        <p:grpSpPr>
          <a:xfrm>
            <a:off x="8976308" y="4004345"/>
            <a:ext cx="1013840" cy="486369"/>
            <a:chOff x="9386164" y="4301208"/>
            <a:chExt cx="931606" cy="461665"/>
          </a:xfrm>
        </p:grpSpPr>
        <p:sp>
          <p:nvSpPr>
            <p:cNvPr id="22" name="TextBox 21">
              <a:extLst>
                <a:ext uri="{FF2B5EF4-FFF2-40B4-BE49-F238E27FC236}">
                  <a16:creationId xmlns:a16="http://schemas.microsoft.com/office/drawing/2014/main" id="{6FEDCF8B-8298-A2A6-8DC3-B579B8CFF573}"/>
                </a:ext>
              </a:extLst>
            </p:cNvPr>
            <p:cNvSpPr txBox="1"/>
            <p:nvPr/>
          </p:nvSpPr>
          <p:spPr>
            <a:xfrm>
              <a:off x="9511023" y="4301208"/>
              <a:ext cx="806747" cy="461665"/>
            </a:xfrm>
            <a:prstGeom prst="rect">
              <a:avLst/>
            </a:prstGeom>
            <a:noFill/>
          </p:spPr>
          <p:txBody>
            <a:bodyPr wrap="square" rtlCol="0">
              <a:spAutoFit/>
            </a:bodyPr>
            <a:lstStyle/>
            <a:p>
              <a:pPr algn="ctr"/>
              <a:r>
                <a:rPr lang="en-US" sz="1200" dirty="0"/>
                <a:t>Citizens’ Premium</a:t>
              </a:r>
            </a:p>
          </p:txBody>
        </p:sp>
        <p:cxnSp>
          <p:nvCxnSpPr>
            <p:cNvPr id="23" name="Straight Arrow Connector 22">
              <a:extLst>
                <a:ext uri="{FF2B5EF4-FFF2-40B4-BE49-F238E27FC236}">
                  <a16:creationId xmlns:a16="http://schemas.microsoft.com/office/drawing/2014/main" id="{6708D523-7343-A44F-FDE4-1F414FFDCC7F}"/>
                </a:ext>
              </a:extLst>
            </p:cNvPr>
            <p:cNvCxnSpPr/>
            <p:nvPr/>
          </p:nvCxnSpPr>
          <p:spPr>
            <a:xfrm>
              <a:off x="9386164" y="4547534"/>
              <a:ext cx="20116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620548E9-E75C-CAD8-33CA-21EEFAA5A512}"/>
              </a:ext>
            </a:extLst>
          </p:cNvPr>
          <p:cNvPicPr>
            <a:picLocks noChangeAspect="1"/>
          </p:cNvPicPr>
          <p:nvPr/>
        </p:nvPicPr>
        <p:blipFill>
          <a:blip r:embed="rId6"/>
          <a:stretch>
            <a:fillRect/>
          </a:stretch>
        </p:blipFill>
        <p:spPr>
          <a:xfrm>
            <a:off x="5236209" y="4927889"/>
            <a:ext cx="3771059" cy="1184547"/>
          </a:xfrm>
          <a:prstGeom prst="rect">
            <a:avLst/>
          </a:prstGeom>
        </p:spPr>
      </p:pic>
      <p:grpSp>
        <p:nvGrpSpPr>
          <p:cNvPr id="24" name="Group 23">
            <a:extLst>
              <a:ext uri="{FF2B5EF4-FFF2-40B4-BE49-F238E27FC236}">
                <a16:creationId xmlns:a16="http://schemas.microsoft.com/office/drawing/2014/main" id="{4C2AFE9E-1212-2AF3-1DB3-DC597EB94B93}"/>
              </a:ext>
            </a:extLst>
          </p:cNvPr>
          <p:cNvGrpSpPr/>
          <p:nvPr/>
        </p:nvGrpSpPr>
        <p:grpSpPr>
          <a:xfrm>
            <a:off x="8959823" y="5430288"/>
            <a:ext cx="992451" cy="486369"/>
            <a:chOff x="9273735" y="5838839"/>
            <a:chExt cx="911952" cy="461665"/>
          </a:xfrm>
        </p:grpSpPr>
        <p:sp>
          <p:nvSpPr>
            <p:cNvPr id="25" name="TextBox 24">
              <a:extLst>
                <a:ext uri="{FF2B5EF4-FFF2-40B4-BE49-F238E27FC236}">
                  <a16:creationId xmlns:a16="http://schemas.microsoft.com/office/drawing/2014/main" id="{FA796110-AA2A-F6D3-FE4C-AD1ECE31960C}"/>
                </a:ext>
              </a:extLst>
            </p:cNvPr>
            <p:cNvSpPr txBox="1"/>
            <p:nvPr/>
          </p:nvSpPr>
          <p:spPr>
            <a:xfrm>
              <a:off x="9378940" y="5838839"/>
              <a:ext cx="806747" cy="461665"/>
            </a:xfrm>
            <a:prstGeom prst="rect">
              <a:avLst/>
            </a:prstGeom>
            <a:noFill/>
          </p:spPr>
          <p:txBody>
            <a:bodyPr wrap="square" rtlCol="0">
              <a:spAutoFit/>
            </a:bodyPr>
            <a:lstStyle/>
            <a:p>
              <a:pPr algn="ctr"/>
              <a:r>
                <a:rPr lang="en-US" sz="1200" dirty="0"/>
                <a:t>Citizens’ Premium</a:t>
              </a:r>
            </a:p>
          </p:txBody>
        </p:sp>
        <p:cxnSp>
          <p:nvCxnSpPr>
            <p:cNvPr id="26" name="Straight Arrow Connector 25">
              <a:extLst>
                <a:ext uri="{FF2B5EF4-FFF2-40B4-BE49-F238E27FC236}">
                  <a16:creationId xmlns:a16="http://schemas.microsoft.com/office/drawing/2014/main" id="{35D7B06A-754D-B4E8-A789-498957FF731C}"/>
                </a:ext>
              </a:extLst>
            </p:cNvPr>
            <p:cNvCxnSpPr/>
            <p:nvPr/>
          </p:nvCxnSpPr>
          <p:spPr>
            <a:xfrm>
              <a:off x="9273735" y="6089991"/>
              <a:ext cx="201168" cy="0"/>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620582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4B18A4A9-2EBA-CF43-99A0-D26AEB2B3F49}"/>
              </a:ext>
            </a:extLst>
          </p:cNvPr>
          <p:cNvSpPr txBox="1">
            <a:spLocks/>
          </p:cNvSpPr>
          <p:nvPr/>
        </p:nvSpPr>
        <p:spPr>
          <a:xfrm>
            <a:off x="259080" y="36576"/>
            <a:ext cx="11750040" cy="95097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j-ea"/>
                <a:cs typeface="Arial" panose="020B0604020202020204" pitchFamily="34" charset="0"/>
              </a:rPr>
              <a:t>Competitive Analysis Methodology</a:t>
            </a:r>
          </a:p>
        </p:txBody>
      </p:sp>
      <p:sp>
        <p:nvSpPr>
          <p:cNvPr id="2" name="Slide Number Placeholder 1">
            <a:extLst>
              <a:ext uri="{FF2B5EF4-FFF2-40B4-BE49-F238E27FC236}">
                <a16:creationId xmlns:a16="http://schemas.microsoft.com/office/drawing/2014/main" id="{422FD12D-8860-DB35-584E-4EA6CAA105AD}"/>
              </a:ext>
            </a:extLst>
          </p:cNvPr>
          <p:cNvSpPr>
            <a:spLocks noGrp="1"/>
          </p:cNvSpPr>
          <p:nvPr>
            <p:ph type="sldNum" sz="quarter" idx="4"/>
          </p:nvPr>
        </p:nvSpPr>
        <p:spPr/>
        <p:txBody>
          <a:bodyPr/>
          <a:lstStyle/>
          <a:p>
            <a:r>
              <a:rPr lang="en-US"/>
              <a:t>Page </a:t>
            </a:r>
            <a:fld id="{AF73B3ED-51D0-4C6E-B056-A36CCC258EB5}" type="slidenum">
              <a:rPr lang="en-US" smtClean="0"/>
              <a:pPr/>
              <a:t>16</a:t>
            </a:fld>
            <a:endParaRPr lang="en-US" dirty="0"/>
          </a:p>
        </p:txBody>
      </p:sp>
      <p:graphicFrame>
        <p:nvGraphicFramePr>
          <p:cNvPr id="7" name="Table 6">
            <a:extLst>
              <a:ext uri="{FF2B5EF4-FFF2-40B4-BE49-F238E27FC236}">
                <a16:creationId xmlns:a16="http://schemas.microsoft.com/office/drawing/2014/main" id="{6343EB34-24CE-82D2-88D6-8C5C0A8908FF}"/>
              </a:ext>
            </a:extLst>
          </p:cNvPr>
          <p:cNvGraphicFramePr>
            <a:graphicFrameLocks noGrp="1"/>
          </p:cNvGraphicFramePr>
          <p:nvPr>
            <p:extLst>
              <p:ext uri="{D42A27DB-BD31-4B8C-83A1-F6EECF244321}">
                <p14:modId xmlns:p14="http://schemas.microsoft.com/office/powerpoint/2010/main" val="2393960763"/>
              </p:ext>
            </p:extLst>
          </p:nvPr>
        </p:nvGraphicFramePr>
        <p:xfrm>
          <a:off x="1203894" y="1203960"/>
          <a:ext cx="3596772" cy="5501640"/>
        </p:xfrm>
        <a:graphic>
          <a:graphicData uri="http://schemas.openxmlformats.org/drawingml/2006/table">
            <a:tbl>
              <a:tblPr firstRow="1" bandRow="1">
                <a:tableStyleId>{5C22544A-7EE6-4342-B048-85BDC9FD1C3A}</a:tableStyleId>
              </a:tblPr>
              <a:tblGrid>
                <a:gridCol w="1650179">
                  <a:extLst>
                    <a:ext uri="{9D8B030D-6E8A-4147-A177-3AD203B41FA5}">
                      <a16:colId xmlns:a16="http://schemas.microsoft.com/office/drawing/2014/main" val="2521193785"/>
                    </a:ext>
                  </a:extLst>
                </a:gridCol>
                <a:gridCol w="1946593">
                  <a:extLst>
                    <a:ext uri="{9D8B030D-6E8A-4147-A177-3AD203B41FA5}">
                      <a16:colId xmlns:a16="http://schemas.microsoft.com/office/drawing/2014/main" val="425068178"/>
                    </a:ext>
                  </a:extLst>
                </a:gridCol>
              </a:tblGrid>
              <a:tr h="229164">
                <a:tc>
                  <a:txBody>
                    <a:bodyPr/>
                    <a:lstStyle/>
                    <a:p>
                      <a:pPr algn="ctr"/>
                      <a:r>
                        <a:rPr lang="en-US" sz="1300" b="0" i="0" baseline="0" dirty="0"/>
                        <a:t>Company</a:t>
                      </a:r>
                    </a:p>
                  </a:txBody>
                  <a:tcPr anchor="ctr">
                    <a:solidFill>
                      <a:srgbClr val="1F497D"/>
                    </a:solidFill>
                  </a:tcPr>
                </a:tc>
                <a:tc>
                  <a:txBody>
                    <a:bodyPr/>
                    <a:lstStyle/>
                    <a:p>
                      <a:pPr algn="ctr"/>
                      <a:r>
                        <a:rPr lang="en-US" sz="1300" b="0" i="0" baseline="0" dirty="0"/>
                        <a:t>Competitor Premium</a:t>
                      </a:r>
                    </a:p>
                  </a:txBody>
                  <a:tcPr anchor="ctr">
                    <a:solidFill>
                      <a:srgbClr val="1F497D"/>
                    </a:solidFill>
                  </a:tcPr>
                </a:tc>
                <a:extLst>
                  <a:ext uri="{0D108BD9-81ED-4DB2-BD59-A6C34878D82A}">
                    <a16:rowId xmlns:a16="http://schemas.microsoft.com/office/drawing/2014/main" val="3409882996"/>
                  </a:ext>
                </a:extLst>
              </a:tr>
              <a:tr h="225870">
                <a:tc>
                  <a:txBody>
                    <a:bodyPr/>
                    <a:lstStyle/>
                    <a:p>
                      <a:pPr marL="0" marR="0" algn="ctr">
                        <a:spcBef>
                          <a:spcPts val="0"/>
                        </a:spcBef>
                        <a:spcAft>
                          <a:spcPts val="0"/>
                        </a:spcAft>
                      </a:pPr>
                      <a:r>
                        <a:rPr lang="en-US" sz="1300" dirty="0">
                          <a:solidFill>
                            <a:srgbClr val="000000"/>
                          </a:solidFill>
                          <a:effectLst/>
                          <a:latin typeface="Arial" panose="020B0604020202020204" pitchFamily="34" charset="0"/>
                          <a:ea typeface="Aptos"/>
                          <a:cs typeface="Arial" panose="020B0604020202020204" pitchFamily="34" charset="0"/>
                        </a:rPr>
                        <a:t>G</a:t>
                      </a:r>
                      <a:endParaRPr lang="en-US" sz="1300" dirty="0">
                        <a:effectLst/>
                        <a:latin typeface="Arial" panose="020B0604020202020204" pitchFamily="34" charset="0"/>
                        <a:ea typeface="Aptos"/>
                        <a:cs typeface="Arial" panose="020B0604020202020204" pitchFamily="34" charset="0"/>
                      </a:endParaRPr>
                    </a:p>
                  </a:txBody>
                  <a:tcPr marL="68580" marR="68580" marT="0" marB="0" anchor="ctr">
                    <a:solidFill>
                      <a:schemeClr val="bg1"/>
                    </a:solidFill>
                  </a:tcPr>
                </a:tc>
                <a:tc>
                  <a:txBody>
                    <a:bodyPr/>
                    <a:lstStyle/>
                    <a:p>
                      <a:pPr algn="ctr"/>
                      <a:r>
                        <a:rPr lang="en-US" sz="1300" b="0" i="0" baseline="0" dirty="0"/>
                        <a:t>$7,201</a:t>
                      </a:r>
                    </a:p>
                  </a:txBody>
                  <a:tcPr anchor="ctr">
                    <a:solidFill>
                      <a:schemeClr val="bg1"/>
                    </a:solidFill>
                  </a:tcPr>
                </a:tc>
                <a:extLst>
                  <a:ext uri="{0D108BD9-81ED-4DB2-BD59-A6C34878D82A}">
                    <a16:rowId xmlns:a16="http://schemas.microsoft.com/office/drawing/2014/main" val="2837022428"/>
                  </a:ext>
                </a:extLst>
              </a:tr>
              <a:tr h="225870">
                <a:tc>
                  <a:txBody>
                    <a:bodyPr/>
                    <a:lstStyle/>
                    <a:p>
                      <a:pPr marL="0" marR="0" algn="ctr">
                        <a:spcBef>
                          <a:spcPts val="0"/>
                        </a:spcBef>
                        <a:spcAft>
                          <a:spcPts val="0"/>
                        </a:spcAft>
                      </a:pPr>
                      <a:r>
                        <a:rPr lang="en-US" sz="1300" dirty="0">
                          <a:solidFill>
                            <a:srgbClr val="000000"/>
                          </a:solidFill>
                          <a:effectLst/>
                          <a:latin typeface="Arial" panose="020B0604020202020204" pitchFamily="34" charset="0"/>
                          <a:ea typeface="Aptos"/>
                          <a:cs typeface="Arial" panose="020B0604020202020204" pitchFamily="34" charset="0"/>
                        </a:rPr>
                        <a:t>I</a:t>
                      </a:r>
                      <a:endParaRPr lang="en-US" sz="1300" dirty="0">
                        <a:effectLst/>
                        <a:latin typeface="Arial" panose="020B0604020202020204" pitchFamily="34" charset="0"/>
                        <a:ea typeface="Aptos"/>
                        <a:cs typeface="Arial" panose="020B0604020202020204" pitchFamily="34" charset="0"/>
                      </a:endParaRPr>
                    </a:p>
                  </a:txBody>
                  <a:tcPr marL="68580" marR="68580" marT="0" marB="0" anchor="ctr">
                    <a:solidFill>
                      <a:srgbClr val="D0D8E8"/>
                    </a:solidFill>
                  </a:tcPr>
                </a:tc>
                <a:tc>
                  <a:txBody>
                    <a:bodyPr/>
                    <a:lstStyle/>
                    <a:p>
                      <a:pPr algn="ctr"/>
                      <a:r>
                        <a:rPr lang="en-US" sz="1300" b="0" i="0" baseline="0" dirty="0"/>
                        <a:t>$6,790</a:t>
                      </a:r>
                    </a:p>
                  </a:txBody>
                  <a:tcPr anchor="ctr">
                    <a:solidFill>
                      <a:srgbClr val="D0D8E8"/>
                    </a:solidFill>
                  </a:tcPr>
                </a:tc>
                <a:extLst>
                  <a:ext uri="{0D108BD9-81ED-4DB2-BD59-A6C34878D82A}">
                    <a16:rowId xmlns:a16="http://schemas.microsoft.com/office/drawing/2014/main" val="2324009481"/>
                  </a:ext>
                </a:extLst>
              </a:tr>
              <a:tr h="225870">
                <a:tc>
                  <a:txBody>
                    <a:bodyPr/>
                    <a:lstStyle/>
                    <a:p>
                      <a:pPr marL="0" marR="0" algn="ctr">
                        <a:spcBef>
                          <a:spcPts val="0"/>
                        </a:spcBef>
                        <a:spcAft>
                          <a:spcPts val="0"/>
                        </a:spcAft>
                      </a:pPr>
                      <a:r>
                        <a:rPr lang="en-US" sz="1300" dirty="0">
                          <a:solidFill>
                            <a:srgbClr val="000000"/>
                          </a:solidFill>
                          <a:effectLst/>
                          <a:latin typeface="Arial" panose="020B0604020202020204" pitchFamily="34" charset="0"/>
                          <a:ea typeface="Aptos"/>
                          <a:cs typeface="Arial" panose="020B0604020202020204" pitchFamily="34" charset="0"/>
                        </a:rPr>
                        <a:t>A</a:t>
                      </a:r>
                      <a:endParaRPr lang="en-US" sz="1300" dirty="0">
                        <a:effectLst/>
                        <a:latin typeface="Arial" panose="020B0604020202020204" pitchFamily="34" charset="0"/>
                        <a:ea typeface="Aptos"/>
                        <a:cs typeface="Arial" panose="020B0604020202020204" pitchFamily="34" charset="0"/>
                      </a:endParaRPr>
                    </a:p>
                  </a:txBody>
                  <a:tcPr marL="68580" marR="68580" marT="0" marB="0" anchor="ctr">
                    <a:solidFill>
                      <a:schemeClr val="bg1"/>
                    </a:solidFill>
                  </a:tcPr>
                </a:tc>
                <a:tc>
                  <a:txBody>
                    <a:bodyPr/>
                    <a:lstStyle/>
                    <a:p>
                      <a:pPr algn="ctr"/>
                      <a:r>
                        <a:rPr lang="en-US" sz="1300" b="0" i="0" baseline="0" dirty="0"/>
                        <a:t>$6,188</a:t>
                      </a:r>
                    </a:p>
                  </a:txBody>
                  <a:tcPr anchor="ctr">
                    <a:solidFill>
                      <a:schemeClr val="bg1"/>
                    </a:solidFill>
                  </a:tcPr>
                </a:tc>
                <a:extLst>
                  <a:ext uri="{0D108BD9-81ED-4DB2-BD59-A6C34878D82A}">
                    <a16:rowId xmlns:a16="http://schemas.microsoft.com/office/drawing/2014/main" val="3769897684"/>
                  </a:ext>
                </a:extLst>
              </a:tr>
              <a:tr h="225870">
                <a:tc>
                  <a:txBody>
                    <a:bodyPr/>
                    <a:lstStyle/>
                    <a:p>
                      <a:pPr marL="0" marR="0" algn="ctr">
                        <a:spcBef>
                          <a:spcPts val="0"/>
                        </a:spcBef>
                        <a:spcAft>
                          <a:spcPts val="0"/>
                        </a:spcAft>
                      </a:pPr>
                      <a:r>
                        <a:rPr lang="en-US" sz="1300" dirty="0">
                          <a:solidFill>
                            <a:srgbClr val="000000"/>
                          </a:solidFill>
                          <a:effectLst/>
                          <a:latin typeface="Arial" panose="020B0604020202020204" pitchFamily="34" charset="0"/>
                          <a:ea typeface="Aptos"/>
                          <a:cs typeface="Arial" panose="020B0604020202020204" pitchFamily="34" charset="0"/>
                        </a:rPr>
                        <a:t>N</a:t>
                      </a:r>
                      <a:endParaRPr lang="en-US" sz="1300" dirty="0">
                        <a:effectLst/>
                        <a:latin typeface="Arial" panose="020B0604020202020204" pitchFamily="34" charset="0"/>
                        <a:ea typeface="Aptos"/>
                        <a:cs typeface="Arial" panose="020B0604020202020204" pitchFamily="34" charset="0"/>
                      </a:endParaRPr>
                    </a:p>
                  </a:txBody>
                  <a:tcPr marL="68580" marR="68580" marT="0" marB="0" anchor="ctr">
                    <a:solidFill>
                      <a:srgbClr val="D0D8E8"/>
                    </a:solidFill>
                  </a:tcPr>
                </a:tc>
                <a:tc>
                  <a:txBody>
                    <a:bodyPr/>
                    <a:lstStyle/>
                    <a:p>
                      <a:pPr algn="ctr"/>
                      <a:r>
                        <a:rPr lang="en-US" sz="1300" b="0" i="0" baseline="0" dirty="0"/>
                        <a:t>$5,717</a:t>
                      </a:r>
                    </a:p>
                  </a:txBody>
                  <a:tcPr anchor="ctr">
                    <a:solidFill>
                      <a:srgbClr val="D0D8E8"/>
                    </a:solidFill>
                  </a:tcPr>
                </a:tc>
                <a:extLst>
                  <a:ext uri="{0D108BD9-81ED-4DB2-BD59-A6C34878D82A}">
                    <a16:rowId xmlns:a16="http://schemas.microsoft.com/office/drawing/2014/main" val="3146785068"/>
                  </a:ext>
                </a:extLst>
              </a:tr>
              <a:tr h="225870">
                <a:tc>
                  <a:txBody>
                    <a:bodyPr/>
                    <a:lstStyle/>
                    <a:p>
                      <a:pPr marL="0" marR="0" algn="ctr">
                        <a:spcBef>
                          <a:spcPts val="0"/>
                        </a:spcBef>
                        <a:spcAft>
                          <a:spcPts val="0"/>
                        </a:spcAft>
                      </a:pPr>
                      <a:r>
                        <a:rPr lang="en-US" sz="1300" dirty="0">
                          <a:solidFill>
                            <a:srgbClr val="000000"/>
                          </a:solidFill>
                          <a:effectLst/>
                          <a:latin typeface="Arial" panose="020B0604020202020204" pitchFamily="34" charset="0"/>
                          <a:ea typeface="Aptos"/>
                          <a:cs typeface="Arial" panose="020B0604020202020204" pitchFamily="34" charset="0"/>
                        </a:rPr>
                        <a:t>O</a:t>
                      </a:r>
                      <a:endParaRPr lang="en-US" sz="1300" dirty="0">
                        <a:effectLst/>
                        <a:latin typeface="Arial" panose="020B0604020202020204" pitchFamily="34" charset="0"/>
                        <a:ea typeface="Aptos"/>
                        <a:cs typeface="Arial" panose="020B0604020202020204" pitchFamily="34" charset="0"/>
                      </a:endParaRPr>
                    </a:p>
                  </a:txBody>
                  <a:tcPr marL="68580" marR="68580" marT="0" marB="0" anchor="ctr">
                    <a:solidFill>
                      <a:schemeClr val="bg1"/>
                    </a:solidFill>
                  </a:tcPr>
                </a:tc>
                <a:tc>
                  <a:txBody>
                    <a:bodyPr/>
                    <a:lstStyle/>
                    <a:p>
                      <a:pPr algn="ctr"/>
                      <a:r>
                        <a:rPr lang="en-US" sz="1300" b="0" i="0" baseline="0" dirty="0"/>
                        <a:t>$5,213</a:t>
                      </a:r>
                    </a:p>
                  </a:txBody>
                  <a:tcPr anchor="ctr">
                    <a:solidFill>
                      <a:schemeClr val="bg1"/>
                    </a:solidFill>
                  </a:tcPr>
                </a:tc>
                <a:extLst>
                  <a:ext uri="{0D108BD9-81ED-4DB2-BD59-A6C34878D82A}">
                    <a16:rowId xmlns:a16="http://schemas.microsoft.com/office/drawing/2014/main" val="4061118319"/>
                  </a:ext>
                </a:extLst>
              </a:tr>
              <a:tr h="225870">
                <a:tc>
                  <a:txBody>
                    <a:bodyPr/>
                    <a:lstStyle/>
                    <a:p>
                      <a:pPr marL="0" marR="0" algn="ctr">
                        <a:spcBef>
                          <a:spcPts val="0"/>
                        </a:spcBef>
                        <a:spcAft>
                          <a:spcPts val="0"/>
                        </a:spcAft>
                      </a:pPr>
                      <a:r>
                        <a:rPr lang="en-US" sz="1300" dirty="0">
                          <a:solidFill>
                            <a:srgbClr val="000000"/>
                          </a:solidFill>
                          <a:effectLst/>
                          <a:latin typeface="Arial" panose="020B0604020202020204" pitchFamily="34" charset="0"/>
                          <a:ea typeface="Aptos"/>
                          <a:cs typeface="Arial" panose="020B0604020202020204" pitchFamily="34" charset="0"/>
                        </a:rPr>
                        <a:t>Q</a:t>
                      </a:r>
                      <a:endParaRPr lang="en-US" sz="1300" dirty="0">
                        <a:effectLst/>
                        <a:latin typeface="Arial" panose="020B0604020202020204" pitchFamily="34" charset="0"/>
                        <a:ea typeface="Aptos"/>
                        <a:cs typeface="Arial" panose="020B0604020202020204" pitchFamily="34" charset="0"/>
                      </a:endParaRPr>
                    </a:p>
                  </a:txBody>
                  <a:tcPr marL="68580" marR="68580" marT="0" marB="0" anchor="ctr">
                    <a:solidFill>
                      <a:srgbClr val="D0D8E8"/>
                    </a:solidFill>
                  </a:tcPr>
                </a:tc>
                <a:tc>
                  <a:txBody>
                    <a:bodyPr/>
                    <a:lstStyle/>
                    <a:p>
                      <a:pPr algn="ctr"/>
                      <a:r>
                        <a:rPr lang="en-US" sz="1300" b="0" i="0" baseline="0" dirty="0"/>
                        <a:t>$4,785</a:t>
                      </a:r>
                    </a:p>
                  </a:txBody>
                  <a:tcPr anchor="ctr">
                    <a:solidFill>
                      <a:srgbClr val="D0D8E8"/>
                    </a:solidFill>
                  </a:tcPr>
                </a:tc>
                <a:extLst>
                  <a:ext uri="{0D108BD9-81ED-4DB2-BD59-A6C34878D82A}">
                    <a16:rowId xmlns:a16="http://schemas.microsoft.com/office/drawing/2014/main" val="1568756126"/>
                  </a:ext>
                </a:extLst>
              </a:tr>
              <a:tr h="225870">
                <a:tc>
                  <a:txBody>
                    <a:bodyPr/>
                    <a:lstStyle/>
                    <a:p>
                      <a:pPr marL="0" marR="0" algn="ctr">
                        <a:spcBef>
                          <a:spcPts val="0"/>
                        </a:spcBef>
                        <a:spcAft>
                          <a:spcPts val="0"/>
                        </a:spcAft>
                      </a:pPr>
                      <a:r>
                        <a:rPr lang="en-US" sz="1300" dirty="0">
                          <a:solidFill>
                            <a:srgbClr val="000000"/>
                          </a:solidFill>
                          <a:effectLst/>
                          <a:latin typeface="Arial" panose="020B0604020202020204" pitchFamily="34" charset="0"/>
                          <a:ea typeface="Aptos"/>
                          <a:cs typeface="Arial" panose="020B0604020202020204" pitchFamily="34" charset="0"/>
                        </a:rPr>
                        <a:t>K</a:t>
                      </a:r>
                      <a:endParaRPr lang="en-US" sz="1300" dirty="0">
                        <a:effectLst/>
                        <a:latin typeface="Arial" panose="020B0604020202020204" pitchFamily="34" charset="0"/>
                        <a:ea typeface="Aptos"/>
                        <a:cs typeface="Arial" panose="020B0604020202020204" pitchFamily="34" charset="0"/>
                      </a:endParaRPr>
                    </a:p>
                  </a:txBody>
                  <a:tcPr marL="68580" marR="68580" marT="0" marB="0" anchor="ctr">
                    <a:solidFill>
                      <a:schemeClr val="bg1"/>
                    </a:solidFill>
                  </a:tcPr>
                </a:tc>
                <a:tc>
                  <a:txBody>
                    <a:bodyPr/>
                    <a:lstStyle/>
                    <a:p>
                      <a:pPr algn="ctr"/>
                      <a:r>
                        <a:rPr lang="en-US" sz="1300" b="0" i="0" baseline="0" dirty="0"/>
                        <a:t>$4,163</a:t>
                      </a:r>
                    </a:p>
                  </a:txBody>
                  <a:tcPr anchor="ctr">
                    <a:solidFill>
                      <a:schemeClr val="bg1"/>
                    </a:solidFill>
                  </a:tcPr>
                </a:tc>
                <a:extLst>
                  <a:ext uri="{0D108BD9-81ED-4DB2-BD59-A6C34878D82A}">
                    <a16:rowId xmlns:a16="http://schemas.microsoft.com/office/drawing/2014/main" val="182193259"/>
                  </a:ext>
                </a:extLst>
              </a:tr>
              <a:tr h="225870">
                <a:tc>
                  <a:txBody>
                    <a:bodyPr/>
                    <a:lstStyle/>
                    <a:p>
                      <a:pPr marL="0" marR="0" algn="ctr">
                        <a:spcBef>
                          <a:spcPts val="0"/>
                        </a:spcBef>
                        <a:spcAft>
                          <a:spcPts val="0"/>
                        </a:spcAft>
                      </a:pPr>
                      <a:r>
                        <a:rPr lang="en-US" sz="1300" dirty="0">
                          <a:solidFill>
                            <a:srgbClr val="000000"/>
                          </a:solidFill>
                          <a:effectLst/>
                          <a:latin typeface="Arial" panose="020B0604020202020204" pitchFamily="34" charset="0"/>
                          <a:ea typeface="Aptos"/>
                          <a:cs typeface="Arial" panose="020B0604020202020204" pitchFamily="34" charset="0"/>
                        </a:rPr>
                        <a:t>L</a:t>
                      </a:r>
                      <a:endParaRPr lang="en-US" sz="1300" dirty="0">
                        <a:effectLst/>
                        <a:latin typeface="Arial" panose="020B0604020202020204" pitchFamily="34" charset="0"/>
                        <a:ea typeface="Aptos"/>
                        <a:cs typeface="Arial" panose="020B0604020202020204" pitchFamily="34" charset="0"/>
                      </a:endParaRPr>
                    </a:p>
                  </a:txBody>
                  <a:tcPr marL="68580" marR="68580" marT="0" marB="0" anchor="ctr">
                    <a:solidFill>
                      <a:srgbClr val="D0D8E8"/>
                    </a:solidFill>
                  </a:tcPr>
                </a:tc>
                <a:tc>
                  <a:txBody>
                    <a:bodyPr/>
                    <a:lstStyle/>
                    <a:p>
                      <a:pPr algn="ctr"/>
                      <a:r>
                        <a:rPr lang="en-US" sz="1300" b="0" i="0" baseline="0" dirty="0"/>
                        <a:t>$4,019</a:t>
                      </a:r>
                    </a:p>
                  </a:txBody>
                  <a:tcPr anchor="ctr">
                    <a:solidFill>
                      <a:srgbClr val="D0D8E8"/>
                    </a:solidFill>
                  </a:tcPr>
                </a:tc>
                <a:extLst>
                  <a:ext uri="{0D108BD9-81ED-4DB2-BD59-A6C34878D82A}">
                    <a16:rowId xmlns:a16="http://schemas.microsoft.com/office/drawing/2014/main" val="1595674285"/>
                  </a:ext>
                </a:extLst>
              </a:tr>
              <a:tr h="225870">
                <a:tc>
                  <a:txBody>
                    <a:bodyPr/>
                    <a:lstStyle/>
                    <a:p>
                      <a:pPr marL="0" marR="0" algn="ctr">
                        <a:spcBef>
                          <a:spcPts val="0"/>
                        </a:spcBef>
                        <a:spcAft>
                          <a:spcPts val="0"/>
                        </a:spcAft>
                      </a:pPr>
                      <a:r>
                        <a:rPr lang="en-US" sz="1300" dirty="0">
                          <a:solidFill>
                            <a:srgbClr val="000000"/>
                          </a:solidFill>
                          <a:effectLst/>
                          <a:latin typeface="Arial" panose="020B0604020202020204" pitchFamily="34" charset="0"/>
                          <a:ea typeface="Aptos"/>
                          <a:cs typeface="Arial" panose="020B0604020202020204" pitchFamily="34" charset="0"/>
                        </a:rPr>
                        <a:t>R</a:t>
                      </a:r>
                      <a:endParaRPr lang="en-US" sz="1300" dirty="0">
                        <a:effectLst/>
                        <a:latin typeface="Arial" panose="020B0604020202020204" pitchFamily="34" charset="0"/>
                        <a:ea typeface="Aptos"/>
                        <a:cs typeface="Arial" panose="020B0604020202020204" pitchFamily="34" charset="0"/>
                      </a:endParaRPr>
                    </a:p>
                  </a:txBody>
                  <a:tcPr marL="68580" marR="68580" marT="0" marB="0" anchor="ctr">
                    <a:solidFill>
                      <a:schemeClr val="bg1"/>
                    </a:solidFill>
                  </a:tcPr>
                </a:tc>
                <a:tc>
                  <a:txBody>
                    <a:bodyPr/>
                    <a:lstStyle/>
                    <a:p>
                      <a:pPr algn="ctr"/>
                      <a:r>
                        <a:rPr lang="en-US" sz="1300" b="0" i="0" baseline="0" dirty="0"/>
                        <a:t>$3,979</a:t>
                      </a:r>
                    </a:p>
                  </a:txBody>
                  <a:tcPr anchor="ctr">
                    <a:solidFill>
                      <a:schemeClr val="bg1"/>
                    </a:solidFill>
                  </a:tcPr>
                </a:tc>
                <a:extLst>
                  <a:ext uri="{0D108BD9-81ED-4DB2-BD59-A6C34878D82A}">
                    <a16:rowId xmlns:a16="http://schemas.microsoft.com/office/drawing/2014/main" val="3659007290"/>
                  </a:ext>
                </a:extLst>
              </a:tr>
              <a:tr h="225870">
                <a:tc>
                  <a:txBody>
                    <a:bodyPr/>
                    <a:lstStyle/>
                    <a:p>
                      <a:pPr marL="0" marR="0" algn="ctr">
                        <a:spcBef>
                          <a:spcPts val="0"/>
                        </a:spcBef>
                        <a:spcAft>
                          <a:spcPts val="0"/>
                        </a:spcAft>
                      </a:pPr>
                      <a:r>
                        <a:rPr lang="en-US" sz="1300" dirty="0">
                          <a:solidFill>
                            <a:srgbClr val="000000"/>
                          </a:solidFill>
                          <a:effectLst/>
                          <a:latin typeface="Arial" panose="020B0604020202020204" pitchFamily="34" charset="0"/>
                          <a:ea typeface="Aptos"/>
                          <a:cs typeface="Arial" panose="020B0604020202020204" pitchFamily="34" charset="0"/>
                        </a:rPr>
                        <a:t>H</a:t>
                      </a:r>
                      <a:endParaRPr lang="en-US" sz="1300" dirty="0">
                        <a:effectLst/>
                        <a:latin typeface="Arial" panose="020B0604020202020204" pitchFamily="34" charset="0"/>
                        <a:ea typeface="Aptos"/>
                        <a:cs typeface="Arial" panose="020B0604020202020204" pitchFamily="34" charset="0"/>
                      </a:endParaRPr>
                    </a:p>
                  </a:txBody>
                  <a:tcPr marL="68580" marR="68580" marT="0" marB="0" anchor="ctr">
                    <a:solidFill>
                      <a:srgbClr val="D0D8E8"/>
                    </a:solidFill>
                  </a:tcPr>
                </a:tc>
                <a:tc>
                  <a:txBody>
                    <a:bodyPr/>
                    <a:lstStyle/>
                    <a:p>
                      <a:pPr algn="ctr"/>
                      <a:r>
                        <a:rPr lang="en-US" sz="1300" b="0" i="0" baseline="0" dirty="0"/>
                        <a:t>$3,977</a:t>
                      </a:r>
                    </a:p>
                  </a:txBody>
                  <a:tcPr anchor="ctr">
                    <a:solidFill>
                      <a:srgbClr val="D0D8E8"/>
                    </a:solidFill>
                  </a:tcPr>
                </a:tc>
                <a:extLst>
                  <a:ext uri="{0D108BD9-81ED-4DB2-BD59-A6C34878D82A}">
                    <a16:rowId xmlns:a16="http://schemas.microsoft.com/office/drawing/2014/main" val="3787810554"/>
                  </a:ext>
                </a:extLst>
              </a:tr>
              <a:tr h="225870">
                <a:tc>
                  <a:txBody>
                    <a:bodyPr/>
                    <a:lstStyle/>
                    <a:p>
                      <a:pPr marL="0" marR="0" algn="ctr">
                        <a:spcBef>
                          <a:spcPts val="0"/>
                        </a:spcBef>
                        <a:spcAft>
                          <a:spcPts val="0"/>
                        </a:spcAft>
                      </a:pPr>
                      <a:r>
                        <a:rPr lang="en-US" sz="1300" dirty="0">
                          <a:solidFill>
                            <a:srgbClr val="000000"/>
                          </a:solidFill>
                          <a:effectLst/>
                          <a:latin typeface="Arial" panose="020B0604020202020204" pitchFamily="34" charset="0"/>
                          <a:ea typeface="Aptos"/>
                          <a:cs typeface="Arial" panose="020B0604020202020204" pitchFamily="34" charset="0"/>
                        </a:rPr>
                        <a:t>B</a:t>
                      </a:r>
                      <a:endParaRPr lang="en-US" sz="1300" dirty="0">
                        <a:effectLst/>
                        <a:latin typeface="Arial" panose="020B0604020202020204" pitchFamily="34" charset="0"/>
                        <a:ea typeface="Aptos"/>
                        <a:cs typeface="Arial" panose="020B0604020202020204" pitchFamily="34" charset="0"/>
                      </a:endParaRPr>
                    </a:p>
                  </a:txBody>
                  <a:tcPr marL="68580" marR="68580" marT="0" marB="0" anchor="ctr">
                    <a:solidFill>
                      <a:schemeClr val="bg1"/>
                    </a:solidFill>
                  </a:tcPr>
                </a:tc>
                <a:tc>
                  <a:txBody>
                    <a:bodyPr/>
                    <a:lstStyle/>
                    <a:p>
                      <a:pPr algn="ctr"/>
                      <a:r>
                        <a:rPr lang="en-US" sz="1300" b="0" i="0" baseline="0" dirty="0"/>
                        <a:t>$3,663</a:t>
                      </a:r>
                    </a:p>
                  </a:txBody>
                  <a:tcPr anchor="ctr">
                    <a:solidFill>
                      <a:schemeClr val="bg1"/>
                    </a:solidFill>
                  </a:tcPr>
                </a:tc>
                <a:extLst>
                  <a:ext uri="{0D108BD9-81ED-4DB2-BD59-A6C34878D82A}">
                    <a16:rowId xmlns:a16="http://schemas.microsoft.com/office/drawing/2014/main" val="399715053"/>
                  </a:ext>
                </a:extLst>
              </a:tr>
              <a:tr h="225870">
                <a:tc>
                  <a:txBody>
                    <a:bodyPr/>
                    <a:lstStyle/>
                    <a:p>
                      <a:pPr marL="0" marR="0" algn="ctr">
                        <a:spcBef>
                          <a:spcPts val="0"/>
                        </a:spcBef>
                        <a:spcAft>
                          <a:spcPts val="0"/>
                        </a:spcAft>
                      </a:pPr>
                      <a:r>
                        <a:rPr lang="en-US" sz="1300" dirty="0">
                          <a:solidFill>
                            <a:srgbClr val="000000"/>
                          </a:solidFill>
                          <a:effectLst/>
                          <a:latin typeface="Arial" panose="020B0604020202020204" pitchFamily="34" charset="0"/>
                          <a:ea typeface="Aptos"/>
                          <a:cs typeface="Arial" panose="020B0604020202020204" pitchFamily="34" charset="0"/>
                        </a:rPr>
                        <a:t>D</a:t>
                      </a:r>
                      <a:endParaRPr lang="en-US" sz="1300" dirty="0">
                        <a:effectLst/>
                        <a:latin typeface="Arial" panose="020B0604020202020204" pitchFamily="34" charset="0"/>
                        <a:ea typeface="Aptos"/>
                        <a:cs typeface="Arial" panose="020B0604020202020204" pitchFamily="34" charset="0"/>
                      </a:endParaRPr>
                    </a:p>
                  </a:txBody>
                  <a:tcPr marL="68580" marR="68580" marT="0" marB="0" anchor="ctr">
                    <a:solidFill>
                      <a:srgbClr val="D0D8E8"/>
                    </a:solidFill>
                  </a:tcPr>
                </a:tc>
                <a:tc>
                  <a:txBody>
                    <a:bodyPr/>
                    <a:lstStyle/>
                    <a:p>
                      <a:pPr algn="ctr"/>
                      <a:r>
                        <a:rPr lang="en-US" sz="1300" b="0" i="0" baseline="0" dirty="0"/>
                        <a:t>$3,549</a:t>
                      </a:r>
                    </a:p>
                  </a:txBody>
                  <a:tcPr anchor="ctr">
                    <a:solidFill>
                      <a:srgbClr val="D0D8E8"/>
                    </a:solidFill>
                  </a:tcPr>
                </a:tc>
                <a:extLst>
                  <a:ext uri="{0D108BD9-81ED-4DB2-BD59-A6C34878D82A}">
                    <a16:rowId xmlns:a16="http://schemas.microsoft.com/office/drawing/2014/main" val="1396650283"/>
                  </a:ext>
                </a:extLst>
              </a:tr>
              <a:tr h="225870">
                <a:tc>
                  <a:txBody>
                    <a:bodyPr/>
                    <a:lstStyle/>
                    <a:p>
                      <a:pPr marL="0" marR="0" algn="ctr">
                        <a:spcBef>
                          <a:spcPts val="0"/>
                        </a:spcBef>
                        <a:spcAft>
                          <a:spcPts val="0"/>
                        </a:spcAft>
                      </a:pPr>
                      <a:r>
                        <a:rPr lang="en-US" sz="1300" dirty="0">
                          <a:solidFill>
                            <a:srgbClr val="000000"/>
                          </a:solidFill>
                          <a:effectLst/>
                          <a:latin typeface="Arial" panose="020B0604020202020204" pitchFamily="34" charset="0"/>
                          <a:ea typeface="Aptos"/>
                          <a:cs typeface="Arial" panose="020B0604020202020204" pitchFamily="34" charset="0"/>
                        </a:rPr>
                        <a:t>C</a:t>
                      </a:r>
                      <a:endParaRPr lang="en-US" sz="1300" dirty="0">
                        <a:effectLst/>
                        <a:latin typeface="Arial" panose="020B0604020202020204" pitchFamily="34" charset="0"/>
                        <a:ea typeface="Aptos"/>
                        <a:cs typeface="Arial" panose="020B0604020202020204" pitchFamily="34" charset="0"/>
                      </a:endParaRPr>
                    </a:p>
                  </a:txBody>
                  <a:tcPr marL="68580" marR="68580" marT="0" marB="0" anchor="ctr">
                    <a:solidFill>
                      <a:schemeClr val="bg1"/>
                    </a:solidFill>
                  </a:tcPr>
                </a:tc>
                <a:tc>
                  <a:txBody>
                    <a:bodyPr/>
                    <a:lstStyle/>
                    <a:p>
                      <a:pPr algn="ctr"/>
                      <a:r>
                        <a:rPr lang="en-US" sz="1300" b="0" i="0" baseline="0" dirty="0"/>
                        <a:t>$3,155</a:t>
                      </a:r>
                    </a:p>
                  </a:txBody>
                  <a:tcPr anchor="ctr">
                    <a:solidFill>
                      <a:schemeClr val="bg1"/>
                    </a:solidFill>
                  </a:tcPr>
                </a:tc>
                <a:extLst>
                  <a:ext uri="{0D108BD9-81ED-4DB2-BD59-A6C34878D82A}">
                    <a16:rowId xmlns:a16="http://schemas.microsoft.com/office/drawing/2014/main" val="3775583606"/>
                  </a:ext>
                </a:extLst>
              </a:tr>
              <a:tr h="225870">
                <a:tc>
                  <a:txBody>
                    <a:bodyPr/>
                    <a:lstStyle/>
                    <a:p>
                      <a:pPr marL="0" marR="0" algn="ctr">
                        <a:spcBef>
                          <a:spcPts val="0"/>
                        </a:spcBef>
                        <a:spcAft>
                          <a:spcPts val="0"/>
                        </a:spcAft>
                      </a:pPr>
                      <a:r>
                        <a:rPr lang="en-US" sz="1300" dirty="0">
                          <a:solidFill>
                            <a:srgbClr val="000000"/>
                          </a:solidFill>
                          <a:effectLst/>
                          <a:latin typeface="Arial" panose="020B0604020202020204" pitchFamily="34" charset="0"/>
                          <a:ea typeface="Aptos"/>
                          <a:cs typeface="Arial" panose="020B0604020202020204" pitchFamily="34" charset="0"/>
                        </a:rPr>
                        <a:t>M</a:t>
                      </a:r>
                      <a:endParaRPr lang="en-US" sz="1300" dirty="0">
                        <a:effectLst/>
                        <a:latin typeface="Arial" panose="020B0604020202020204" pitchFamily="34" charset="0"/>
                        <a:ea typeface="Aptos"/>
                        <a:cs typeface="Arial" panose="020B0604020202020204" pitchFamily="34" charset="0"/>
                      </a:endParaRPr>
                    </a:p>
                  </a:txBody>
                  <a:tcPr marL="68580" marR="68580" marT="0" marB="0" anchor="ctr">
                    <a:solidFill>
                      <a:srgbClr val="D0D8E8"/>
                    </a:solidFill>
                  </a:tcPr>
                </a:tc>
                <a:tc>
                  <a:txBody>
                    <a:bodyPr/>
                    <a:lstStyle/>
                    <a:p>
                      <a:pPr algn="ctr"/>
                      <a:r>
                        <a:rPr lang="en-US" sz="1300" b="0" i="0" baseline="0" dirty="0"/>
                        <a:t>$3,154</a:t>
                      </a:r>
                    </a:p>
                  </a:txBody>
                  <a:tcPr anchor="ctr">
                    <a:solidFill>
                      <a:srgbClr val="D0D8E8"/>
                    </a:solidFill>
                  </a:tcPr>
                </a:tc>
                <a:extLst>
                  <a:ext uri="{0D108BD9-81ED-4DB2-BD59-A6C34878D82A}">
                    <a16:rowId xmlns:a16="http://schemas.microsoft.com/office/drawing/2014/main" val="3487818753"/>
                  </a:ext>
                </a:extLst>
              </a:tr>
              <a:tr h="225870">
                <a:tc>
                  <a:txBody>
                    <a:bodyPr/>
                    <a:lstStyle/>
                    <a:p>
                      <a:pPr marL="0" marR="0" algn="ctr">
                        <a:spcBef>
                          <a:spcPts val="0"/>
                        </a:spcBef>
                        <a:spcAft>
                          <a:spcPts val="0"/>
                        </a:spcAft>
                      </a:pPr>
                      <a:r>
                        <a:rPr lang="en-US" sz="1300" dirty="0">
                          <a:solidFill>
                            <a:srgbClr val="000000"/>
                          </a:solidFill>
                          <a:effectLst/>
                          <a:latin typeface="Arial" panose="020B0604020202020204" pitchFamily="34" charset="0"/>
                          <a:ea typeface="Aptos"/>
                          <a:cs typeface="Arial" panose="020B0604020202020204" pitchFamily="34" charset="0"/>
                        </a:rPr>
                        <a:t>J</a:t>
                      </a:r>
                      <a:endParaRPr lang="en-US" sz="1300" dirty="0">
                        <a:effectLst/>
                        <a:latin typeface="Arial" panose="020B0604020202020204" pitchFamily="34" charset="0"/>
                        <a:ea typeface="Aptos"/>
                        <a:cs typeface="Arial" panose="020B0604020202020204" pitchFamily="34" charset="0"/>
                      </a:endParaRPr>
                    </a:p>
                  </a:txBody>
                  <a:tcPr marL="68580" marR="68580" marT="0" marB="0" anchor="ctr">
                    <a:solidFill>
                      <a:schemeClr val="bg1"/>
                    </a:solidFill>
                  </a:tcPr>
                </a:tc>
                <a:tc>
                  <a:txBody>
                    <a:bodyPr/>
                    <a:lstStyle/>
                    <a:p>
                      <a:pPr algn="ctr"/>
                      <a:r>
                        <a:rPr lang="en-US" sz="1300" b="0" i="0" baseline="0" dirty="0"/>
                        <a:t>$2,654</a:t>
                      </a:r>
                    </a:p>
                  </a:txBody>
                  <a:tcPr anchor="ctr">
                    <a:solidFill>
                      <a:schemeClr val="bg1"/>
                    </a:solidFill>
                  </a:tcPr>
                </a:tc>
                <a:extLst>
                  <a:ext uri="{0D108BD9-81ED-4DB2-BD59-A6C34878D82A}">
                    <a16:rowId xmlns:a16="http://schemas.microsoft.com/office/drawing/2014/main" val="1091308650"/>
                  </a:ext>
                </a:extLst>
              </a:tr>
              <a:tr h="225870">
                <a:tc>
                  <a:txBody>
                    <a:bodyPr/>
                    <a:lstStyle/>
                    <a:p>
                      <a:pPr marL="0" marR="0" algn="ctr">
                        <a:spcBef>
                          <a:spcPts val="0"/>
                        </a:spcBef>
                        <a:spcAft>
                          <a:spcPts val="0"/>
                        </a:spcAft>
                      </a:pPr>
                      <a:r>
                        <a:rPr lang="en-US" sz="1300" dirty="0">
                          <a:solidFill>
                            <a:srgbClr val="000000"/>
                          </a:solidFill>
                          <a:effectLst/>
                          <a:latin typeface="Arial" panose="020B0604020202020204" pitchFamily="34" charset="0"/>
                          <a:ea typeface="Aptos"/>
                          <a:cs typeface="Arial" panose="020B0604020202020204" pitchFamily="34" charset="0"/>
                        </a:rPr>
                        <a:t>P</a:t>
                      </a:r>
                      <a:endParaRPr lang="en-US" sz="1300" dirty="0">
                        <a:effectLst/>
                        <a:latin typeface="Arial" panose="020B0604020202020204" pitchFamily="34" charset="0"/>
                        <a:ea typeface="Aptos"/>
                        <a:cs typeface="Arial" panose="020B0604020202020204" pitchFamily="34" charset="0"/>
                      </a:endParaRPr>
                    </a:p>
                  </a:txBody>
                  <a:tcPr marL="68580" marR="68580" marT="0" marB="0" anchor="ctr">
                    <a:solidFill>
                      <a:srgbClr val="D0D8E8"/>
                    </a:solidFill>
                  </a:tcPr>
                </a:tc>
                <a:tc>
                  <a:txBody>
                    <a:bodyPr/>
                    <a:lstStyle/>
                    <a:p>
                      <a:pPr algn="ctr"/>
                      <a:r>
                        <a:rPr lang="en-US" sz="1300" b="0" i="0" baseline="0" dirty="0"/>
                        <a:t>$2,532</a:t>
                      </a:r>
                    </a:p>
                  </a:txBody>
                  <a:tcPr anchor="ctr">
                    <a:solidFill>
                      <a:srgbClr val="D0D8E8"/>
                    </a:solidFill>
                  </a:tcPr>
                </a:tc>
                <a:extLst>
                  <a:ext uri="{0D108BD9-81ED-4DB2-BD59-A6C34878D82A}">
                    <a16:rowId xmlns:a16="http://schemas.microsoft.com/office/drawing/2014/main" val="574458340"/>
                  </a:ext>
                </a:extLst>
              </a:tr>
              <a:tr h="225870">
                <a:tc>
                  <a:txBody>
                    <a:bodyPr/>
                    <a:lstStyle/>
                    <a:p>
                      <a:pPr marL="0" marR="0" algn="ctr">
                        <a:spcBef>
                          <a:spcPts val="0"/>
                        </a:spcBef>
                        <a:spcAft>
                          <a:spcPts val="0"/>
                        </a:spcAft>
                      </a:pPr>
                      <a:r>
                        <a:rPr lang="en-US" sz="1300" dirty="0">
                          <a:solidFill>
                            <a:srgbClr val="000000"/>
                          </a:solidFill>
                          <a:effectLst/>
                          <a:latin typeface="Arial" panose="020B0604020202020204" pitchFamily="34" charset="0"/>
                          <a:ea typeface="Aptos"/>
                          <a:cs typeface="Arial" panose="020B0604020202020204" pitchFamily="34" charset="0"/>
                        </a:rPr>
                        <a:t>F</a:t>
                      </a:r>
                      <a:endParaRPr lang="en-US" sz="1300" dirty="0">
                        <a:effectLst/>
                        <a:latin typeface="Arial" panose="020B0604020202020204" pitchFamily="34" charset="0"/>
                        <a:ea typeface="Aptos"/>
                        <a:cs typeface="Arial" panose="020B0604020202020204" pitchFamily="34" charset="0"/>
                      </a:endParaRPr>
                    </a:p>
                  </a:txBody>
                  <a:tcPr marL="68580" marR="68580" marT="0" marB="0" anchor="ctr">
                    <a:solidFill>
                      <a:schemeClr val="bg1"/>
                    </a:solidFill>
                  </a:tcPr>
                </a:tc>
                <a:tc>
                  <a:txBody>
                    <a:bodyPr/>
                    <a:lstStyle/>
                    <a:p>
                      <a:pPr algn="ctr"/>
                      <a:r>
                        <a:rPr lang="en-US" sz="1300" b="0" i="0" baseline="0" dirty="0"/>
                        <a:t>$2,492</a:t>
                      </a:r>
                    </a:p>
                  </a:txBody>
                  <a:tcPr anchor="ctr">
                    <a:solidFill>
                      <a:schemeClr val="bg1"/>
                    </a:solidFill>
                  </a:tcPr>
                </a:tc>
                <a:extLst>
                  <a:ext uri="{0D108BD9-81ED-4DB2-BD59-A6C34878D82A}">
                    <a16:rowId xmlns:a16="http://schemas.microsoft.com/office/drawing/2014/main" val="79249"/>
                  </a:ext>
                </a:extLst>
              </a:tr>
              <a:tr h="225870">
                <a:tc>
                  <a:txBody>
                    <a:bodyPr/>
                    <a:lstStyle/>
                    <a:p>
                      <a:pPr marL="0" marR="0" algn="ctr">
                        <a:spcBef>
                          <a:spcPts val="0"/>
                        </a:spcBef>
                        <a:spcAft>
                          <a:spcPts val="0"/>
                        </a:spcAft>
                      </a:pPr>
                      <a:r>
                        <a:rPr lang="en-US" sz="1300" dirty="0">
                          <a:solidFill>
                            <a:srgbClr val="000000"/>
                          </a:solidFill>
                          <a:effectLst/>
                          <a:latin typeface="Arial" panose="020B0604020202020204" pitchFamily="34" charset="0"/>
                          <a:ea typeface="Aptos"/>
                          <a:cs typeface="Arial" panose="020B0604020202020204" pitchFamily="34" charset="0"/>
                        </a:rPr>
                        <a:t>E</a:t>
                      </a:r>
                      <a:endParaRPr lang="en-US" sz="1300" dirty="0">
                        <a:effectLst/>
                        <a:latin typeface="Arial" panose="020B0604020202020204" pitchFamily="34" charset="0"/>
                        <a:ea typeface="Aptos"/>
                        <a:cs typeface="Arial" panose="020B0604020202020204" pitchFamily="34" charset="0"/>
                      </a:endParaRPr>
                    </a:p>
                  </a:txBody>
                  <a:tcPr marL="68580" marR="68580" marT="0" marB="0" anchor="ctr">
                    <a:solidFill>
                      <a:srgbClr val="D0D8E8"/>
                    </a:solidFill>
                  </a:tcPr>
                </a:tc>
                <a:tc>
                  <a:txBody>
                    <a:bodyPr/>
                    <a:lstStyle/>
                    <a:p>
                      <a:pPr algn="ctr"/>
                      <a:r>
                        <a:rPr lang="en-US" sz="1300" b="0" i="0" baseline="0" dirty="0"/>
                        <a:t>$2,261</a:t>
                      </a:r>
                    </a:p>
                  </a:txBody>
                  <a:tcPr anchor="ctr">
                    <a:solidFill>
                      <a:srgbClr val="D0D8E8"/>
                    </a:solidFill>
                  </a:tcPr>
                </a:tc>
                <a:extLst>
                  <a:ext uri="{0D108BD9-81ED-4DB2-BD59-A6C34878D82A}">
                    <a16:rowId xmlns:a16="http://schemas.microsoft.com/office/drawing/2014/main" val="1553787860"/>
                  </a:ext>
                </a:extLst>
              </a:tr>
            </a:tbl>
          </a:graphicData>
        </a:graphic>
      </p:graphicFrame>
      <p:sp>
        <p:nvSpPr>
          <p:cNvPr id="9" name="TextBox 8">
            <a:extLst>
              <a:ext uri="{FF2B5EF4-FFF2-40B4-BE49-F238E27FC236}">
                <a16:creationId xmlns:a16="http://schemas.microsoft.com/office/drawing/2014/main" id="{57CA6C56-5718-96EA-9823-8D7559AA50BE}"/>
              </a:ext>
            </a:extLst>
          </p:cNvPr>
          <p:cNvSpPr txBox="1"/>
          <p:nvPr/>
        </p:nvSpPr>
        <p:spPr>
          <a:xfrm>
            <a:off x="7594563" y="1287545"/>
            <a:ext cx="4214816" cy="5170646"/>
          </a:xfrm>
          <a:prstGeom prst="rect">
            <a:avLst/>
          </a:prstGeom>
          <a:noFill/>
        </p:spPr>
        <p:txBody>
          <a:bodyPr wrap="square" rtlCol="0">
            <a:spAutoFit/>
          </a:bodyPr>
          <a:lstStyle/>
          <a:p>
            <a:r>
              <a:rPr lang="en-US" dirty="0"/>
              <a:t>The 18 competitor premiums are listed in descending order for Policy 2.</a:t>
            </a:r>
          </a:p>
          <a:p>
            <a:endParaRPr lang="en-US" sz="1200" dirty="0"/>
          </a:p>
          <a:p>
            <a:r>
              <a:rPr lang="en-US" dirty="0"/>
              <a:t>The 75</a:t>
            </a:r>
            <a:r>
              <a:rPr lang="en-US" baseline="30000" dirty="0"/>
              <a:t>th</a:t>
            </a:r>
            <a:r>
              <a:rPr lang="en-US" dirty="0"/>
              <a:t> percentile is defined to be the value such that 4.5 of the values are above that value, and for this policy, it is $5,106.</a:t>
            </a:r>
          </a:p>
          <a:p>
            <a:endParaRPr lang="en-US" sz="1200" dirty="0"/>
          </a:p>
          <a:p>
            <a:r>
              <a:rPr lang="en-US" dirty="0"/>
              <a:t>Citizens’ premium of $3,318 will need to be </a:t>
            </a:r>
            <a:r>
              <a:rPr lang="en-US" u="sng" dirty="0"/>
              <a:t>increased by 53.9%</a:t>
            </a:r>
            <a:r>
              <a:rPr lang="en-US" dirty="0"/>
              <a:t> to be </a:t>
            </a:r>
            <a:r>
              <a:rPr lang="en-US" u="sng" dirty="0"/>
              <a:t>non-competitive</a:t>
            </a:r>
            <a:r>
              <a:rPr lang="en-US" dirty="0"/>
              <a:t>.</a:t>
            </a:r>
          </a:p>
          <a:p>
            <a:endParaRPr lang="en-US" sz="1200" dirty="0"/>
          </a:p>
          <a:p>
            <a:r>
              <a:rPr lang="en-US" dirty="0"/>
              <a:t>The proposed premium is $3,763. </a:t>
            </a:r>
          </a:p>
          <a:p>
            <a:endParaRPr lang="en-US" sz="1200" dirty="0"/>
          </a:p>
          <a:p>
            <a:r>
              <a:rPr lang="en-US" dirty="0"/>
              <a:t>The percent change needed for each territory to become non-competitive is determined by taking averaged policy level data using Citizens’ premiums as the weights.</a:t>
            </a:r>
          </a:p>
          <a:p>
            <a:endParaRPr lang="en-US" sz="1200" dirty="0"/>
          </a:p>
        </p:txBody>
      </p:sp>
      <p:cxnSp>
        <p:nvCxnSpPr>
          <p:cNvPr id="11" name="Straight Arrow Connector 10">
            <a:extLst>
              <a:ext uri="{FF2B5EF4-FFF2-40B4-BE49-F238E27FC236}">
                <a16:creationId xmlns:a16="http://schemas.microsoft.com/office/drawing/2014/main" id="{2595598B-6941-AE9C-B337-10581C186F24}"/>
              </a:ext>
            </a:extLst>
          </p:cNvPr>
          <p:cNvCxnSpPr/>
          <p:nvPr/>
        </p:nvCxnSpPr>
        <p:spPr>
          <a:xfrm flipH="1">
            <a:off x="4343400" y="2871038"/>
            <a:ext cx="8382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9191971-8BC4-80C1-3124-A58824A11091}"/>
              </a:ext>
            </a:extLst>
          </p:cNvPr>
          <p:cNvCxnSpPr/>
          <p:nvPr/>
        </p:nvCxnSpPr>
        <p:spPr>
          <a:xfrm flipH="1">
            <a:off x="4326421" y="5050236"/>
            <a:ext cx="838200"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F40152A7-009D-B57E-1260-F159A2F92D86}"/>
              </a:ext>
            </a:extLst>
          </p:cNvPr>
          <p:cNvSpPr txBox="1"/>
          <p:nvPr/>
        </p:nvSpPr>
        <p:spPr>
          <a:xfrm>
            <a:off x="5051768" y="4921635"/>
            <a:ext cx="2505427" cy="307777"/>
          </a:xfrm>
          <a:prstGeom prst="rect">
            <a:avLst/>
          </a:prstGeom>
          <a:noFill/>
        </p:spPr>
        <p:txBody>
          <a:bodyPr wrap="square" rtlCol="0">
            <a:spAutoFit/>
          </a:bodyPr>
          <a:lstStyle/>
          <a:p>
            <a:pPr algn="ctr"/>
            <a:r>
              <a:rPr lang="en-US" sz="1400" dirty="0"/>
              <a:t>Citizens’ Current Premium</a:t>
            </a:r>
          </a:p>
        </p:txBody>
      </p:sp>
      <p:sp>
        <p:nvSpPr>
          <p:cNvPr id="19" name="TextBox 18">
            <a:extLst>
              <a:ext uri="{FF2B5EF4-FFF2-40B4-BE49-F238E27FC236}">
                <a16:creationId xmlns:a16="http://schemas.microsoft.com/office/drawing/2014/main" id="{8406558C-CB32-D0E0-77EE-2D1967F0802E}"/>
              </a:ext>
            </a:extLst>
          </p:cNvPr>
          <p:cNvSpPr txBox="1"/>
          <p:nvPr/>
        </p:nvSpPr>
        <p:spPr>
          <a:xfrm>
            <a:off x="5092086" y="2698689"/>
            <a:ext cx="2181307" cy="307777"/>
          </a:xfrm>
          <a:prstGeom prst="rect">
            <a:avLst/>
          </a:prstGeom>
          <a:noFill/>
        </p:spPr>
        <p:txBody>
          <a:bodyPr wrap="square" rtlCol="0">
            <a:spAutoFit/>
          </a:bodyPr>
          <a:lstStyle/>
          <a:p>
            <a:pPr algn="ctr"/>
            <a:r>
              <a:rPr lang="en-US" sz="1400" dirty="0">
                <a:solidFill>
                  <a:schemeClr val="accent1"/>
                </a:solidFill>
              </a:rPr>
              <a:t>75</a:t>
            </a:r>
            <a:r>
              <a:rPr lang="en-US" sz="1400" baseline="30000" dirty="0">
                <a:solidFill>
                  <a:schemeClr val="accent1"/>
                </a:solidFill>
              </a:rPr>
              <a:t>th</a:t>
            </a:r>
            <a:r>
              <a:rPr lang="en-US" sz="1400" dirty="0">
                <a:solidFill>
                  <a:schemeClr val="accent1"/>
                </a:solidFill>
              </a:rPr>
              <a:t> Percentile Premium</a:t>
            </a:r>
          </a:p>
        </p:txBody>
      </p:sp>
      <p:sp>
        <p:nvSpPr>
          <p:cNvPr id="4" name="TextBox 3">
            <a:extLst>
              <a:ext uri="{FF2B5EF4-FFF2-40B4-BE49-F238E27FC236}">
                <a16:creationId xmlns:a16="http://schemas.microsoft.com/office/drawing/2014/main" id="{F31FA101-A4C2-E500-3D72-629C884F7E59}"/>
              </a:ext>
            </a:extLst>
          </p:cNvPr>
          <p:cNvSpPr txBox="1"/>
          <p:nvPr/>
        </p:nvSpPr>
        <p:spPr>
          <a:xfrm>
            <a:off x="5135369" y="4249246"/>
            <a:ext cx="2505426" cy="307777"/>
          </a:xfrm>
          <a:prstGeom prst="rect">
            <a:avLst/>
          </a:prstGeom>
          <a:noFill/>
        </p:spPr>
        <p:txBody>
          <a:bodyPr wrap="square" rtlCol="0">
            <a:spAutoFit/>
          </a:bodyPr>
          <a:lstStyle/>
          <a:p>
            <a:pPr algn="ctr"/>
            <a:r>
              <a:rPr lang="en-US" sz="1400" dirty="0">
                <a:solidFill>
                  <a:schemeClr val="accent6">
                    <a:lumMod val="75000"/>
                  </a:schemeClr>
                </a:solidFill>
              </a:rPr>
              <a:t>Citizens’ Proposed Premium</a:t>
            </a:r>
          </a:p>
        </p:txBody>
      </p:sp>
      <p:cxnSp>
        <p:nvCxnSpPr>
          <p:cNvPr id="5" name="Straight Arrow Connector 4">
            <a:extLst>
              <a:ext uri="{FF2B5EF4-FFF2-40B4-BE49-F238E27FC236}">
                <a16:creationId xmlns:a16="http://schemas.microsoft.com/office/drawing/2014/main" id="{F85F2939-3631-B756-FAC3-82263BDFAABD}"/>
              </a:ext>
            </a:extLst>
          </p:cNvPr>
          <p:cNvCxnSpPr>
            <a:cxnSpLocks/>
          </p:cNvCxnSpPr>
          <p:nvPr/>
        </p:nvCxnSpPr>
        <p:spPr>
          <a:xfrm flipH="1">
            <a:off x="4326421" y="4410540"/>
            <a:ext cx="836579" cy="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3590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4B18A4A9-2EBA-CF43-99A0-D26AEB2B3F49}"/>
              </a:ext>
            </a:extLst>
          </p:cNvPr>
          <p:cNvSpPr txBox="1">
            <a:spLocks/>
          </p:cNvSpPr>
          <p:nvPr/>
        </p:nvSpPr>
        <p:spPr>
          <a:xfrm>
            <a:off x="259080" y="36576"/>
            <a:ext cx="11750040" cy="95097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j-ea"/>
                <a:cs typeface="Arial" panose="020B0604020202020204" pitchFamily="34" charset="0"/>
              </a:rPr>
              <a:t>Competitive Analysis </a:t>
            </a:r>
            <a:r>
              <a:rPr lang="en-US" sz="4000" b="0" dirty="0">
                <a:solidFill>
                  <a:sysClr val="window" lastClr="FFFFFF">
                    <a:lumMod val="95000"/>
                  </a:sysClr>
                </a:solidFill>
              </a:rPr>
              <a:t>HO-3 </a:t>
            </a:r>
            <a:r>
              <a:rPr kumimoji="0" lang="en-US" sz="40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j-ea"/>
                <a:cs typeface="Arial" panose="020B0604020202020204" pitchFamily="34" charset="0"/>
              </a:rPr>
              <a:t>Results</a:t>
            </a:r>
          </a:p>
        </p:txBody>
      </p:sp>
      <p:sp>
        <p:nvSpPr>
          <p:cNvPr id="2" name="Slide Number Placeholder 1">
            <a:extLst>
              <a:ext uri="{FF2B5EF4-FFF2-40B4-BE49-F238E27FC236}">
                <a16:creationId xmlns:a16="http://schemas.microsoft.com/office/drawing/2014/main" id="{422FD12D-8860-DB35-584E-4EA6CAA105AD}"/>
              </a:ext>
            </a:extLst>
          </p:cNvPr>
          <p:cNvSpPr>
            <a:spLocks noGrp="1"/>
          </p:cNvSpPr>
          <p:nvPr>
            <p:ph type="sldNum" sz="quarter" idx="4"/>
          </p:nvPr>
        </p:nvSpPr>
        <p:spPr/>
        <p:txBody>
          <a:bodyPr/>
          <a:lstStyle/>
          <a:p>
            <a:r>
              <a:rPr lang="en-US" dirty="0"/>
              <a:t>Page </a:t>
            </a:r>
            <a:fld id="{AF73B3ED-51D0-4C6E-B056-A36CCC258EB5}" type="slidenum">
              <a:rPr lang="en-US" smtClean="0"/>
              <a:pPr/>
              <a:t>17</a:t>
            </a:fld>
            <a:endParaRPr lang="en-US" dirty="0"/>
          </a:p>
        </p:txBody>
      </p:sp>
      <p:sp>
        <p:nvSpPr>
          <p:cNvPr id="6" name="TextBox 5">
            <a:extLst>
              <a:ext uri="{FF2B5EF4-FFF2-40B4-BE49-F238E27FC236}">
                <a16:creationId xmlns:a16="http://schemas.microsoft.com/office/drawing/2014/main" id="{CEB455F2-042A-D9FA-24CA-D1AB24794F5F}"/>
              </a:ext>
            </a:extLst>
          </p:cNvPr>
          <p:cNvSpPr txBox="1"/>
          <p:nvPr/>
        </p:nvSpPr>
        <p:spPr>
          <a:xfrm>
            <a:off x="8083685" y="1736800"/>
            <a:ext cx="3713048" cy="3785652"/>
          </a:xfrm>
          <a:prstGeom prst="rect">
            <a:avLst/>
          </a:prstGeom>
          <a:noFill/>
        </p:spPr>
        <p:txBody>
          <a:bodyPr wrap="square" rtlCol="0">
            <a:spAutoFit/>
          </a:bodyPr>
          <a:lstStyle/>
          <a:p>
            <a:r>
              <a:rPr lang="en-US" sz="2000" dirty="0"/>
              <a:t>For Citizens’ rates to be non-competitive, they would need to be doubled.</a:t>
            </a:r>
          </a:p>
          <a:p>
            <a:endParaRPr lang="en-US" sz="2000" dirty="0"/>
          </a:p>
          <a:p>
            <a:r>
              <a:rPr lang="en-US" sz="2000" dirty="0"/>
              <a:t>Based on this information, the maximum increase of 14% in most territories is recommended.</a:t>
            </a:r>
          </a:p>
          <a:p>
            <a:endParaRPr lang="en-US" sz="2000" dirty="0"/>
          </a:p>
          <a:p>
            <a:r>
              <a:rPr lang="en-US" sz="2000" dirty="0"/>
              <a:t>Even after a 14% increase, </a:t>
            </a:r>
            <a:r>
              <a:rPr lang="en-US" sz="2000" b="1" dirty="0"/>
              <a:t>98% of policies remain competitive.</a:t>
            </a:r>
            <a:endParaRPr lang="en-US" b="1" dirty="0"/>
          </a:p>
        </p:txBody>
      </p:sp>
      <p:graphicFrame>
        <p:nvGraphicFramePr>
          <p:cNvPr id="7" name="Table 6">
            <a:extLst>
              <a:ext uri="{FF2B5EF4-FFF2-40B4-BE49-F238E27FC236}">
                <a16:creationId xmlns:a16="http://schemas.microsoft.com/office/drawing/2014/main" id="{4CA90E14-1D27-FCB3-0C79-A51F1E7CA4C4}"/>
              </a:ext>
            </a:extLst>
          </p:cNvPr>
          <p:cNvGraphicFramePr>
            <a:graphicFrameLocks noGrp="1"/>
          </p:cNvGraphicFramePr>
          <p:nvPr>
            <p:extLst>
              <p:ext uri="{D42A27DB-BD31-4B8C-83A1-F6EECF244321}">
                <p14:modId xmlns:p14="http://schemas.microsoft.com/office/powerpoint/2010/main" val="3438201429"/>
              </p:ext>
            </p:extLst>
          </p:nvPr>
        </p:nvGraphicFramePr>
        <p:xfrm>
          <a:off x="395267" y="1303509"/>
          <a:ext cx="7237050" cy="4655453"/>
        </p:xfrm>
        <a:graphic>
          <a:graphicData uri="http://schemas.openxmlformats.org/drawingml/2006/table">
            <a:tbl>
              <a:tblPr firstRow="1" bandRow="1">
                <a:tableStyleId>{5C22544A-7EE6-4342-B048-85BDC9FD1C3A}</a:tableStyleId>
              </a:tblPr>
              <a:tblGrid>
                <a:gridCol w="1725278">
                  <a:extLst>
                    <a:ext uri="{9D8B030D-6E8A-4147-A177-3AD203B41FA5}">
                      <a16:colId xmlns:a16="http://schemas.microsoft.com/office/drawing/2014/main" val="3861395705"/>
                    </a:ext>
                  </a:extLst>
                </a:gridCol>
                <a:gridCol w="901037">
                  <a:extLst>
                    <a:ext uri="{9D8B030D-6E8A-4147-A177-3AD203B41FA5}">
                      <a16:colId xmlns:a16="http://schemas.microsoft.com/office/drawing/2014/main" val="4069259406"/>
                    </a:ext>
                  </a:extLst>
                </a:gridCol>
                <a:gridCol w="1233038">
                  <a:extLst>
                    <a:ext uri="{9D8B030D-6E8A-4147-A177-3AD203B41FA5}">
                      <a16:colId xmlns:a16="http://schemas.microsoft.com/office/drawing/2014/main" val="2909929441"/>
                    </a:ext>
                  </a:extLst>
                </a:gridCol>
                <a:gridCol w="1141325">
                  <a:extLst>
                    <a:ext uri="{9D8B030D-6E8A-4147-A177-3AD203B41FA5}">
                      <a16:colId xmlns:a16="http://schemas.microsoft.com/office/drawing/2014/main" val="342668319"/>
                    </a:ext>
                  </a:extLst>
                </a:gridCol>
                <a:gridCol w="1283990">
                  <a:extLst>
                    <a:ext uri="{9D8B030D-6E8A-4147-A177-3AD203B41FA5}">
                      <a16:colId xmlns:a16="http://schemas.microsoft.com/office/drawing/2014/main" val="1469898411"/>
                    </a:ext>
                  </a:extLst>
                </a:gridCol>
                <a:gridCol w="952382">
                  <a:extLst>
                    <a:ext uri="{9D8B030D-6E8A-4147-A177-3AD203B41FA5}">
                      <a16:colId xmlns:a16="http://schemas.microsoft.com/office/drawing/2014/main" val="4055507064"/>
                    </a:ext>
                  </a:extLst>
                </a:gridCol>
              </a:tblGrid>
              <a:tr h="369652">
                <a:tc gridSpan="6">
                  <a:txBody>
                    <a:bodyPr/>
                    <a:lstStyle/>
                    <a:p>
                      <a:pPr algn="ctr"/>
                      <a:r>
                        <a:rPr lang="en-US" sz="1600" b="0" i="0" baseline="0" dirty="0">
                          <a:solidFill>
                            <a:schemeClr val="bg1"/>
                          </a:solidFill>
                          <a:latin typeface="+mn-lt"/>
                        </a:rPr>
                        <a:t>HO-3 Policies as of 12/31/2023</a:t>
                      </a:r>
                    </a:p>
                  </a:txBody>
                  <a:tcPr anchor="ctr">
                    <a:solidFill>
                      <a:srgbClr val="1F497D"/>
                    </a:solidFill>
                  </a:tcPr>
                </a:tc>
                <a:tc hMerge="1">
                  <a:txBody>
                    <a:bodyPr/>
                    <a:lstStyle/>
                    <a:p>
                      <a:pPr algn="ctr"/>
                      <a:endParaRPr lang="en-US" sz="1400" b="0" i="0" baseline="0" dirty="0"/>
                    </a:p>
                  </a:txBody>
                  <a:tcPr anchor="ctr">
                    <a:solidFill>
                      <a:srgbClr val="1F497D"/>
                    </a:solidFill>
                  </a:tcPr>
                </a:tc>
                <a:tc hMerge="1">
                  <a:txBody>
                    <a:bodyPr/>
                    <a:lstStyle/>
                    <a:p>
                      <a:pPr algn="ctr"/>
                      <a:endParaRPr lang="en-US" sz="1400" b="0" i="0" baseline="0" dirty="0"/>
                    </a:p>
                  </a:txBody>
                  <a:tcPr anchor="ctr">
                    <a:solidFill>
                      <a:srgbClr val="1F497D"/>
                    </a:solidFill>
                  </a:tcPr>
                </a:tc>
                <a:tc hMerge="1">
                  <a:txBody>
                    <a:bodyPr/>
                    <a:lstStyle/>
                    <a:p>
                      <a:pPr algn="ctr"/>
                      <a:endParaRPr lang="en-US" sz="1400" b="0" i="0" baseline="0" dirty="0"/>
                    </a:p>
                  </a:txBody>
                  <a:tcPr anchor="ctr">
                    <a:solidFill>
                      <a:srgbClr val="1F497D"/>
                    </a:solidFill>
                  </a:tcPr>
                </a:tc>
                <a:tc hMerge="1">
                  <a:txBody>
                    <a:bodyPr/>
                    <a:lstStyle/>
                    <a:p>
                      <a:pPr algn="ctr"/>
                      <a:endParaRPr lang="en-US" sz="1400" b="0" i="0" u="sng" baseline="0" dirty="0"/>
                    </a:p>
                  </a:txBody>
                  <a:tcPr anchor="ctr">
                    <a:solidFill>
                      <a:srgbClr val="1F497D"/>
                    </a:solidFill>
                  </a:tcPr>
                </a:tc>
                <a:tc hMerge="1">
                  <a:txBody>
                    <a:bodyPr/>
                    <a:lstStyle/>
                    <a:p>
                      <a:pPr algn="ctr"/>
                      <a:endParaRPr lang="en-US" sz="1400" b="0" i="0" u="none" baseline="0" dirty="0"/>
                    </a:p>
                  </a:txBody>
                  <a:tcPr anchor="ctr">
                    <a:solidFill>
                      <a:srgbClr val="1F497D"/>
                    </a:solidFill>
                  </a:tcPr>
                </a:tc>
                <a:extLst>
                  <a:ext uri="{0D108BD9-81ED-4DB2-BD59-A6C34878D82A}">
                    <a16:rowId xmlns:a16="http://schemas.microsoft.com/office/drawing/2014/main" val="866087900"/>
                  </a:ext>
                </a:extLst>
              </a:tr>
              <a:tr h="930999">
                <a:tc>
                  <a:txBody>
                    <a:bodyPr/>
                    <a:lstStyle/>
                    <a:p>
                      <a:pPr algn="ctr"/>
                      <a:r>
                        <a:rPr lang="en-US" sz="1300" b="0" i="0" baseline="0" dirty="0">
                          <a:solidFill>
                            <a:schemeClr val="bg1"/>
                          </a:solidFill>
                          <a:latin typeface="+mn-lt"/>
                        </a:rPr>
                        <a:t>Region / County</a:t>
                      </a:r>
                    </a:p>
                  </a:txBody>
                  <a:tcPr anchor="ctr">
                    <a:solidFill>
                      <a:srgbClr val="1F497D"/>
                    </a:solidFill>
                  </a:tcPr>
                </a:tc>
                <a:tc>
                  <a:txBody>
                    <a:bodyPr/>
                    <a:lstStyle/>
                    <a:p>
                      <a:pPr algn="ctr"/>
                      <a:r>
                        <a:rPr lang="en-US" sz="1300" b="0" i="0" baseline="0" dirty="0">
                          <a:solidFill>
                            <a:schemeClr val="bg1"/>
                          </a:solidFill>
                          <a:latin typeface="+mn-lt"/>
                        </a:rPr>
                        <a:t>Policy Count</a:t>
                      </a:r>
                    </a:p>
                  </a:txBody>
                  <a:tcPr anchor="ctr">
                    <a:solidFill>
                      <a:srgbClr val="1F497D"/>
                    </a:solidFill>
                  </a:tcPr>
                </a:tc>
                <a:tc>
                  <a:txBody>
                    <a:bodyPr/>
                    <a:lstStyle/>
                    <a:p>
                      <a:pPr algn="ctr"/>
                      <a:r>
                        <a:rPr lang="en-US" sz="1300" b="0" i="0" baseline="0" dirty="0">
                          <a:solidFill>
                            <a:schemeClr val="bg1"/>
                          </a:solidFill>
                          <a:latin typeface="+mn-lt"/>
                        </a:rPr>
                        <a:t>Increase Needed to be Non-Competitive</a:t>
                      </a:r>
                    </a:p>
                  </a:txBody>
                  <a:tcPr anchor="ctr">
                    <a:solidFill>
                      <a:srgbClr val="1F497D"/>
                    </a:solidFill>
                  </a:tcPr>
                </a:tc>
                <a:tc>
                  <a:txBody>
                    <a:bodyPr/>
                    <a:lstStyle/>
                    <a:p>
                      <a:pPr algn="ctr"/>
                      <a:r>
                        <a:rPr lang="en-US" sz="1300" b="0" i="0" baseline="0" dirty="0">
                          <a:solidFill>
                            <a:schemeClr val="bg1"/>
                          </a:solidFill>
                          <a:latin typeface="+mn-lt"/>
                        </a:rPr>
                        <a:t>Number of Competitive Policies</a:t>
                      </a:r>
                    </a:p>
                  </a:txBody>
                  <a:tcPr anchor="ctr">
                    <a:solidFill>
                      <a:srgbClr val="1F497D"/>
                    </a:solidFill>
                  </a:tcPr>
                </a:tc>
                <a:tc>
                  <a:txBody>
                    <a:bodyPr/>
                    <a:lstStyle/>
                    <a:p>
                      <a:pPr algn="ctr"/>
                      <a:r>
                        <a:rPr lang="en-US" sz="1300" b="0" i="0" baseline="0" dirty="0">
                          <a:solidFill>
                            <a:schemeClr val="bg1"/>
                          </a:solidFill>
                          <a:latin typeface="+mn-lt"/>
                        </a:rPr>
                        <a:t>Number of Competitive Policies </a:t>
                      </a:r>
                      <a:r>
                        <a:rPr lang="en-US" sz="1300" b="0" i="0" u="sng" baseline="0" dirty="0">
                          <a:solidFill>
                            <a:schemeClr val="bg1"/>
                          </a:solidFill>
                          <a:latin typeface="+mn-lt"/>
                        </a:rPr>
                        <a:t>After 14% Increase</a:t>
                      </a:r>
                    </a:p>
                  </a:txBody>
                  <a:tcPr anchor="ctr">
                    <a:solidFill>
                      <a:srgbClr val="1F497D"/>
                    </a:solidFill>
                  </a:tcPr>
                </a:tc>
                <a:tc>
                  <a:txBody>
                    <a:bodyPr/>
                    <a:lstStyle/>
                    <a:p>
                      <a:pPr algn="ctr"/>
                      <a:r>
                        <a:rPr lang="en-US" sz="1300" b="0" i="0" u="none" baseline="0" dirty="0">
                          <a:solidFill>
                            <a:schemeClr val="bg1"/>
                          </a:solidFill>
                          <a:latin typeface="+mn-lt"/>
                        </a:rPr>
                        <a:t>Proposed Rate Change</a:t>
                      </a:r>
                    </a:p>
                  </a:txBody>
                  <a:tcPr anchor="ctr">
                    <a:solidFill>
                      <a:srgbClr val="1F497D"/>
                    </a:solidFill>
                  </a:tcPr>
                </a:tc>
                <a:extLst>
                  <a:ext uri="{0D108BD9-81ED-4DB2-BD59-A6C34878D82A}">
                    <a16:rowId xmlns:a16="http://schemas.microsoft.com/office/drawing/2014/main" val="3282132028"/>
                  </a:ext>
                </a:extLst>
              </a:tr>
              <a:tr h="304982">
                <a:tc>
                  <a:txBody>
                    <a:bodyPr/>
                    <a:lstStyle/>
                    <a:p>
                      <a:r>
                        <a:rPr lang="en-US" sz="1300" b="0" i="0" baseline="0" dirty="0">
                          <a:latin typeface="+mn-lt"/>
                        </a:rPr>
                        <a:t>Broward</a:t>
                      </a:r>
                    </a:p>
                  </a:txBody>
                  <a:tcPr>
                    <a:solidFill>
                      <a:schemeClr val="bg1"/>
                    </a:solidFill>
                  </a:tcPr>
                </a:tc>
                <a:tc>
                  <a:txBody>
                    <a:bodyPr/>
                    <a:lstStyle/>
                    <a:p>
                      <a:pPr algn="r"/>
                      <a:r>
                        <a:rPr lang="en-US" sz="1300" b="0" i="0" baseline="0" dirty="0">
                          <a:latin typeface="+mn-lt"/>
                        </a:rPr>
                        <a:t>71,526</a:t>
                      </a:r>
                    </a:p>
                  </a:txBody>
                  <a:tcPr marR="182880">
                    <a:solidFill>
                      <a:schemeClr val="bg1"/>
                    </a:solidFill>
                  </a:tcPr>
                </a:tc>
                <a:tc>
                  <a:txBody>
                    <a:bodyPr/>
                    <a:lstStyle/>
                    <a:p>
                      <a:pPr algn="r"/>
                      <a:r>
                        <a:rPr lang="en-US" sz="1300" b="0" i="0" baseline="0" dirty="0">
                          <a:latin typeface="+mn-lt"/>
                        </a:rPr>
                        <a:t>74.1%</a:t>
                      </a:r>
                    </a:p>
                  </a:txBody>
                  <a:tcPr marR="365760">
                    <a:solidFill>
                      <a:schemeClr val="bg1"/>
                    </a:solidFill>
                  </a:tcPr>
                </a:tc>
                <a:tc>
                  <a:txBody>
                    <a:bodyPr/>
                    <a:lstStyle/>
                    <a:p>
                      <a:pPr algn="r"/>
                      <a:r>
                        <a:rPr lang="en-US" sz="1300" b="0" i="0" baseline="0" dirty="0">
                          <a:latin typeface="+mn-lt"/>
                        </a:rPr>
                        <a:t>71,472</a:t>
                      </a:r>
                    </a:p>
                  </a:txBody>
                  <a:tcPr marR="274320">
                    <a:solidFill>
                      <a:schemeClr val="bg1"/>
                    </a:solidFill>
                  </a:tcPr>
                </a:tc>
                <a:tc>
                  <a:txBody>
                    <a:bodyPr/>
                    <a:lstStyle/>
                    <a:p>
                      <a:pPr algn="r"/>
                      <a:r>
                        <a:rPr lang="en-US" sz="1300" b="0" i="0" baseline="0" dirty="0">
                          <a:latin typeface="+mn-lt"/>
                        </a:rPr>
                        <a:t>70,992</a:t>
                      </a:r>
                    </a:p>
                  </a:txBody>
                  <a:tcPr marR="365760">
                    <a:solidFill>
                      <a:schemeClr val="bg1"/>
                    </a:solidFill>
                  </a:tcPr>
                </a:tc>
                <a:tc>
                  <a:txBody>
                    <a:bodyPr/>
                    <a:lstStyle/>
                    <a:p>
                      <a:pPr algn="ctr" fontAlgn="b"/>
                      <a:r>
                        <a:rPr lang="en-US" sz="1300" b="0" i="0" u="none" strike="noStrike" dirty="0">
                          <a:solidFill>
                            <a:srgbClr val="000000"/>
                          </a:solidFill>
                          <a:effectLst/>
                          <a:latin typeface="+mn-lt"/>
                        </a:rPr>
                        <a:t>13.5%</a:t>
                      </a:r>
                    </a:p>
                  </a:txBody>
                  <a:tcPr marL="9525" marR="9525" marT="9525" marB="0" anchor="ctr">
                    <a:solidFill>
                      <a:schemeClr val="bg1"/>
                    </a:solidFill>
                  </a:tcPr>
                </a:tc>
                <a:extLst>
                  <a:ext uri="{0D108BD9-81ED-4DB2-BD59-A6C34878D82A}">
                    <a16:rowId xmlns:a16="http://schemas.microsoft.com/office/drawing/2014/main" val="675504403"/>
                  </a:ext>
                </a:extLst>
              </a:tr>
              <a:tr h="304982">
                <a:tc>
                  <a:txBody>
                    <a:bodyPr/>
                    <a:lstStyle/>
                    <a:p>
                      <a:r>
                        <a:rPr lang="en-US" sz="1300" b="0" i="0" baseline="0" dirty="0">
                          <a:latin typeface="+mn-lt"/>
                        </a:rPr>
                        <a:t>Central East Coast</a:t>
                      </a:r>
                    </a:p>
                  </a:txBody>
                  <a:tcPr>
                    <a:solidFill>
                      <a:srgbClr val="D0D8E8"/>
                    </a:solidFill>
                  </a:tcPr>
                </a:tc>
                <a:tc>
                  <a:txBody>
                    <a:bodyPr/>
                    <a:lstStyle/>
                    <a:p>
                      <a:pPr algn="r"/>
                      <a:r>
                        <a:rPr lang="en-US" sz="1300" b="0" i="0" baseline="0" dirty="0">
                          <a:latin typeface="+mn-lt"/>
                        </a:rPr>
                        <a:t>107,304</a:t>
                      </a:r>
                    </a:p>
                  </a:txBody>
                  <a:tcPr marR="182880">
                    <a:solidFill>
                      <a:srgbClr val="D0D8E8"/>
                    </a:solidFill>
                  </a:tcPr>
                </a:tc>
                <a:tc>
                  <a:txBody>
                    <a:bodyPr/>
                    <a:lstStyle/>
                    <a:p>
                      <a:pPr algn="r"/>
                      <a:r>
                        <a:rPr lang="en-US" sz="1300" b="0" i="0" baseline="0" dirty="0">
                          <a:latin typeface="+mn-lt"/>
                        </a:rPr>
                        <a:t>117.0%</a:t>
                      </a:r>
                    </a:p>
                  </a:txBody>
                  <a:tcPr marR="365760">
                    <a:solidFill>
                      <a:srgbClr val="D0D8E8"/>
                    </a:solidFill>
                  </a:tcPr>
                </a:tc>
                <a:tc>
                  <a:txBody>
                    <a:bodyPr/>
                    <a:lstStyle/>
                    <a:p>
                      <a:pPr algn="r"/>
                      <a:r>
                        <a:rPr lang="en-US" sz="1300" b="0" i="0" baseline="0" dirty="0">
                          <a:latin typeface="+mn-lt"/>
                        </a:rPr>
                        <a:t>107,205</a:t>
                      </a:r>
                    </a:p>
                  </a:txBody>
                  <a:tcPr marR="274320">
                    <a:solidFill>
                      <a:srgbClr val="D0D8E8"/>
                    </a:solidFill>
                  </a:tcPr>
                </a:tc>
                <a:tc>
                  <a:txBody>
                    <a:bodyPr/>
                    <a:lstStyle/>
                    <a:p>
                      <a:pPr algn="r"/>
                      <a:r>
                        <a:rPr lang="en-US" sz="1300" b="0" i="0" baseline="0" dirty="0">
                          <a:latin typeface="+mn-lt"/>
                        </a:rPr>
                        <a:t>106,870</a:t>
                      </a:r>
                    </a:p>
                  </a:txBody>
                  <a:tcPr marR="365760">
                    <a:solidFill>
                      <a:srgbClr val="D0D8E8"/>
                    </a:solidFill>
                  </a:tcPr>
                </a:tc>
                <a:tc>
                  <a:txBody>
                    <a:bodyPr/>
                    <a:lstStyle/>
                    <a:p>
                      <a:pPr algn="ctr" fontAlgn="b"/>
                      <a:r>
                        <a:rPr lang="en-US" sz="1300" b="0" i="0" u="none" strike="noStrike" dirty="0">
                          <a:solidFill>
                            <a:srgbClr val="000000"/>
                          </a:solidFill>
                          <a:effectLst/>
                          <a:latin typeface="+mn-lt"/>
                        </a:rPr>
                        <a:t>13.7%</a:t>
                      </a:r>
                    </a:p>
                  </a:txBody>
                  <a:tcPr marL="9525" marR="9525" marT="9525" marB="0" anchor="ctr">
                    <a:solidFill>
                      <a:srgbClr val="D0D8E8"/>
                    </a:solidFill>
                  </a:tcPr>
                </a:tc>
                <a:extLst>
                  <a:ext uri="{0D108BD9-81ED-4DB2-BD59-A6C34878D82A}">
                    <a16:rowId xmlns:a16="http://schemas.microsoft.com/office/drawing/2014/main" val="1597870052"/>
                  </a:ext>
                </a:extLst>
              </a:tr>
              <a:tr h="304982">
                <a:tc>
                  <a:txBody>
                    <a:bodyPr/>
                    <a:lstStyle/>
                    <a:p>
                      <a:r>
                        <a:rPr lang="en-US" sz="1300" b="0" i="0" baseline="0" dirty="0">
                          <a:latin typeface="+mn-lt"/>
                        </a:rPr>
                        <a:t>Dade</a:t>
                      </a:r>
                    </a:p>
                  </a:txBody>
                  <a:tcPr>
                    <a:solidFill>
                      <a:schemeClr val="bg1"/>
                    </a:solidFill>
                  </a:tcPr>
                </a:tc>
                <a:tc>
                  <a:txBody>
                    <a:bodyPr/>
                    <a:lstStyle/>
                    <a:p>
                      <a:pPr algn="r"/>
                      <a:r>
                        <a:rPr lang="en-US" sz="1300" b="0" i="0" baseline="0" dirty="0">
                          <a:latin typeface="+mn-lt"/>
                        </a:rPr>
                        <a:t>97,222</a:t>
                      </a:r>
                    </a:p>
                  </a:txBody>
                  <a:tcPr marR="182880">
                    <a:solidFill>
                      <a:schemeClr val="bg1"/>
                    </a:solidFill>
                  </a:tcPr>
                </a:tc>
                <a:tc>
                  <a:txBody>
                    <a:bodyPr/>
                    <a:lstStyle/>
                    <a:p>
                      <a:pPr algn="r"/>
                      <a:r>
                        <a:rPr lang="en-US" sz="1300" b="0" i="0" baseline="0" dirty="0">
                          <a:latin typeface="+mn-lt"/>
                        </a:rPr>
                        <a:t>82.6%</a:t>
                      </a:r>
                    </a:p>
                  </a:txBody>
                  <a:tcPr marR="365760">
                    <a:solidFill>
                      <a:schemeClr val="bg1"/>
                    </a:solidFill>
                  </a:tcPr>
                </a:tc>
                <a:tc>
                  <a:txBody>
                    <a:bodyPr/>
                    <a:lstStyle/>
                    <a:p>
                      <a:pPr algn="r"/>
                      <a:r>
                        <a:rPr lang="en-US" sz="1300" b="0" i="0" baseline="0" dirty="0">
                          <a:latin typeface="+mn-lt"/>
                        </a:rPr>
                        <a:t>97,142</a:t>
                      </a:r>
                    </a:p>
                  </a:txBody>
                  <a:tcPr marR="274320">
                    <a:solidFill>
                      <a:schemeClr val="bg1"/>
                    </a:solidFill>
                  </a:tcPr>
                </a:tc>
                <a:tc>
                  <a:txBody>
                    <a:bodyPr/>
                    <a:lstStyle/>
                    <a:p>
                      <a:pPr algn="r"/>
                      <a:r>
                        <a:rPr lang="en-US" sz="1300" b="0" i="0" baseline="0" dirty="0">
                          <a:latin typeface="+mn-lt"/>
                        </a:rPr>
                        <a:t>96,518</a:t>
                      </a:r>
                    </a:p>
                  </a:txBody>
                  <a:tcPr marR="365760">
                    <a:solidFill>
                      <a:schemeClr val="bg1"/>
                    </a:solidFill>
                  </a:tcPr>
                </a:tc>
                <a:tc>
                  <a:txBody>
                    <a:bodyPr/>
                    <a:lstStyle/>
                    <a:p>
                      <a:pPr algn="ctr" fontAlgn="b"/>
                      <a:r>
                        <a:rPr lang="en-US" sz="1300" b="0" i="0" u="none" strike="noStrike" dirty="0">
                          <a:solidFill>
                            <a:srgbClr val="000000"/>
                          </a:solidFill>
                          <a:effectLst/>
                          <a:latin typeface="+mn-lt"/>
                        </a:rPr>
                        <a:t>13.5%</a:t>
                      </a:r>
                    </a:p>
                  </a:txBody>
                  <a:tcPr marL="9525" marR="9525" marT="9525" marB="0" anchor="ctr">
                    <a:solidFill>
                      <a:schemeClr val="bg1"/>
                    </a:solidFill>
                  </a:tcPr>
                </a:tc>
                <a:extLst>
                  <a:ext uri="{0D108BD9-81ED-4DB2-BD59-A6C34878D82A}">
                    <a16:rowId xmlns:a16="http://schemas.microsoft.com/office/drawing/2014/main" val="2100296249"/>
                  </a:ext>
                </a:extLst>
              </a:tr>
              <a:tr h="304982">
                <a:tc>
                  <a:txBody>
                    <a:bodyPr/>
                    <a:lstStyle/>
                    <a:p>
                      <a:r>
                        <a:rPr lang="en-US" sz="1300" b="0" i="0" baseline="0" dirty="0">
                          <a:latin typeface="+mn-lt"/>
                        </a:rPr>
                        <a:t>Inland</a:t>
                      </a:r>
                    </a:p>
                  </a:txBody>
                  <a:tcPr>
                    <a:solidFill>
                      <a:srgbClr val="D0D8E8"/>
                    </a:solidFill>
                  </a:tcPr>
                </a:tc>
                <a:tc>
                  <a:txBody>
                    <a:bodyPr/>
                    <a:lstStyle/>
                    <a:p>
                      <a:pPr algn="r"/>
                      <a:r>
                        <a:rPr lang="en-US" sz="1300" b="0" i="0" baseline="0" dirty="0">
                          <a:latin typeface="+mn-lt"/>
                        </a:rPr>
                        <a:t>53,834</a:t>
                      </a:r>
                    </a:p>
                  </a:txBody>
                  <a:tcPr marR="182880">
                    <a:solidFill>
                      <a:srgbClr val="D0D8E8"/>
                    </a:solidFill>
                  </a:tcPr>
                </a:tc>
                <a:tc>
                  <a:txBody>
                    <a:bodyPr/>
                    <a:lstStyle/>
                    <a:p>
                      <a:pPr algn="r"/>
                      <a:r>
                        <a:rPr lang="en-US" sz="1300" b="0" i="0" baseline="0" dirty="0">
                          <a:latin typeface="+mn-lt"/>
                        </a:rPr>
                        <a:t>82.2%</a:t>
                      </a:r>
                    </a:p>
                  </a:txBody>
                  <a:tcPr marR="365760">
                    <a:solidFill>
                      <a:srgbClr val="D0D8E8"/>
                    </a:solidFill>
                  </a:tcPr>
                </a:tc>
                <a:tc>
                  <a:txBody>
                    <a:bodyPr/>
                    <a:lstStyle/>
                    <a:p>
                      <a:pPr algn="r"/>
                      <a:r>
                        <a:rPr lang="en-US" sz="1300" b="0" i="0" baseline="0" dirty="0">
                          <a:latin typeface="+mn-lt"/>
                        </a:rPr>
                        <a:t>53,237</a:t>
                      </a:r>
                    </a:p>
                  </a:txBody>
                  <a:tcPr marR="274320">
                    <a:solidFill>
                      <a:srgbClr val="D0D8E8"/>
                    </a:solidFill>
                  </a:tcPr>
                </a:tc>
                <a:tc>
                  <a:txBody>
                    <a:bodyPr/>
                    <a:lstStyle/>
                    <a:p>
                      <a:pPr algn="r"/>
                      <a:r>
                        <a:rPr lang="en-US" sz="1300" b="0" i="0" baseline="0" dirty="0">
                          <a:latin typeface="+mn-lt"/>
                        </a:rPr>
                        <a:t>51,902</a:t>
                      </a:r>
                    </a:p>
                  </a:txBody>
                  <a:tcPr marR="365760">
                    <a:solidFill>
                      <a:srgbClr val="D0D8E8"/>
                    </a:solidFill>
                  </a:tcPr>
                </a:tc>
                <a:tc>
                  <a:txBody>
                    <a:bodyPr/>
                    <a:lstStyle/>
                    <a:p>
                      <a:pPr algn="ctr" fontAlgn="b"/>
                      <a:r>
                        <a:rPr lang="en-US" sz="1300" b="0" i="0" u="none" strike="noStrike" dirty="0">
                          <a:solidFill>
                            <a:srgbClr val="000000"/>
                          </a:solidFill>
                          <a:effectLst/>
                          <a:latin typeface="+mn-lt"/>
                        </a:rPr>
                        <a:t>13.6%</a:t>
                      </a:r>
                    </a:p>
                  </a:txBody>
                  <a:tcPr marL="9525" marR="9525" marT="9525" marB="0" anchor="ctr">
                    <a:solidFill>
                      <a:srgbClr val="D0D8E8"/>
                    </a:solidFill>
                  </a:tcPr>
                </a:tc>
                <a:extLst>
                  <a:ext uri="{0D108BD9-81ED-4DB2-BD59-A6C34878D82A}">
                    <a16:rowId xmlns:a16="http://schemas.microsoft.com/office/drawing/2014/main" val="2122577672"/>
                  </a:ext>
                </a:extLst>
              </a:tr>
              <a:tr h="304982">
                <a:tc>
                  <a:txBody>
                    <a:bodyPr/>
                    <a:lstStyle/>
                    <a:p>
                      <a:r>
                        <a:rPr lang="en-US" sz="1300" b="0" i="0" baseline="0" dirty="0">
                          <a:latin typeface="+mn-lt"/>
                        </a:rPr>
                        <a:t>Monroe</a:t>
                      </a:r>
                    </a:p>
                  </a:txBody>
                  <a:tcPr>
                    <a:solidFill>
                      <a:schemeClr val="bg1"/>
                    </a:solidFill>
                  </a:tcPr>
                </a:tc>
                <a:tc>
                  <a:txBody>
                    <a:bodyPr/>
                    <a:lstStyle/>
                    <a:p>
                      <a:pPr algn="r"/>
                      <a:r>
                        <a:rPr lang="en-US" sz="1300" b="0" i="0" baseline="0" dirty="0">
                          <a:latin typeface="+mn-lt"/>
                        </a:rPr>
                        <a:t>1,418</a:t>
                      </a:r>
                    </a:p>
                  </a:txBody>
                  <a:tcPr marR="182880">
                    <a:solidFill>
                      <a:schemeClr val="bg1"/>
                    </a:solidFill>
                  </a:tcPr>
                </a:tc>
                <a:tc>
                  <a:txBody>
                    <a:bodyPr/>
                    <a:lstStyle/>
                    <a:p>
                      <a:pPr algn="r"/>
                      <a:r>
                        <a:rPr lang="en-US" sz="1300" b="0" i="0" baseline="0" dirty="0">
                          <a:latin typeface="+mn-lt"/>
                        </a:rPr>
                        <a:t>49.1%</a:t>
                      </a:r>
                    </a:p>
                  </a:txBody>
                  <a:tcPr marR="365760">
                    <a:solidFill>
                      <a:schemeClr val="bg1"/>
                    </a:solidFill>
                  </a:tcPr>
                </a:tc>
                <a:tc>
                  <a:txBody>
                    <a:bodyPr/>
                    <a:lstStyle/>
                    <a:p>
                      <a:pPr algn="r"/>
                      <a:r>
                        <a:rPr lang="en-US" sz="1300" b="0" i="0" baseline="0" dirty="0">
                          <a:latin typeface="+mn-lt"/>
                        </a:rPr>
                        <a:t>1,303</a:t>
                      </a:r>
                    </a:p>
                  </a:txBody>
                  <a:tcPr marR="274320">
                    <a:solidFill>
                      <a:schemeClr val="bg1"/>
                    </a:solidFill>
                  </a:tcPr>
                </a:tc>
                <a:tc>
                  <a:txBody>
                    <a:bodyPr/>
                    <a:lstStyle/>
                    <a:p>
                      <a:pPr algn="r"/>
                      <a:r>
                        <a:rPr lang="en-US" sz="1300" b="0" i="0" baseline="0" dirty="0">
                          <a:latin typeface="+mn-lt"/>
                        </a:rPr>
                        <a:t>1,167</a:t>
                      </a:r>
                    </a:p>
                  </a:txBody>
                  <a:tcPr marR="365760">
                    <a:solidFill>
                      <a:schemeClr val="bg1"/>
                    </a:solidFill>
                  </a:tcPr>
                </a:tc>
                <a:tc>
                  <a:txBody>
                    <a:bodyPr/>
                    <a:lstStyle/>
                    <a:p>
                      <a:pPr algn="ctr" fontAlgn="b"/>
                      <a:r>
                        <a:rPr lang="en-US" sz="1300" b="0" i="0" u="none" strike="noStrike" dirty="0">
                          <a:solidFill>
                            <a:srgbClr val="000000"/>
                          </a:solidFill>
                          <a:effectLst/>
                          <a:latin typeface="+mn-lt"/>
                        </a:rPr>
                        <a:t>16.2%</a:t>
                      </a:r>
                    </a:p>
                  </a:txBody>
                  <a:tcPr marL="9525" marR="9525" marT="9525" marB="0" anchor="ctr">
                    <a:solidFill>
                      <a:schemeClr val="bg1"/>
                    </a:solidFill>
                  </a:tcPr>
                </a:tc>
                <a:extLst>
                  <a:ext uri="{0D108BD9-81ED-4DB2-BD59-A6C34878D82A}">
                    <a16:rowId xmlns:a16="http://schemas.microsoft.com/office/drawing/2014/main" val="3871479355"/>
                  </a:ext>
                </a:extLst>
              </a:tr>
              <a:tr h="304982">
                <a:tc>
                  <a:txBody>
                    <a:bodyPr/>
                    <a:lstStyle/>
                    <a:p>
                      <a:r>
                        <a:rPr lang="en-US" sz="1300" b="0" i="0" baseline="0" dirty="0">
                          <a:latin typeface="+mn-lt"/>
                        </a:rPr>
                        <a:t>North East Coast</a:t>
                      </a:r>
                    </a:p>
                  </a:txBody>
                  <a:tcPr>
                    <a:solidFill>
                      <a:srgbClr val="D0D8E8"/>
                    </a:solidFill>
                  </a:tcPr>
                </a:tc>
                <a:tc>
                  <a:txBody>
                    <a:bodyPr/>
                    <a:lstStyle/>
                    <a:p>
                      <a:pPr algn="r"/>
                      <a:r>
                        <a:rPr lang="en-US" sz="1300" b="0" i="0" baseline="0" dirty="0">
                          <a:latin typeface="+mn-lt"/>
                        </a:rPr>
                        <a:t>40,519</a:t>
                      </a:r>
                    </a:p>
                  </a:txBody>
                  <a:tcPr marR="182880">
                    <a:solidFill>
                      <a:srgbClr val="D0D8E8"/>
                    </a:solidFill>
                  </a:tcPr>
                </a:tc>
                <a:tc>
                  <a:txBody>
                    <a:bodyPr/>
                    <a:lstStyle/>
                    <a:p>
                      <a:pPr algn="r"/>
                      <a:r>
                        <a:rPr lang="en-US" sz="1300" b="0" i="0" baseline="0" dirty="0">
                          <a:latin typeface="+mn-lt"/>
                        </a:rPr>
                        <a:t>86.1%</a:t>
                      </a:r>
                    </a:p>
                  </a:txBody>
                  <a:tcPr marR="365760">
                    <a:solidFill>
                      <a:srgbClr val="D0D8E8"/>
                    </a:solidFill>
                  </a:tcPr>
                </a:tc>
                <a:tc>
                  <a:txBody>
                    <a:bodyPr/>
                    <a:lstStyle/>
                    <a:p>
                      <a:pPr algn="r"/>
                      <a:r>
                        <a:rPr lang="en-US" sz="1300" b="0" i="0" baseline="0" dirty="0">
                          <a:latin typeface="+mn-lt"/>
                        </a:rPr>
                        <a:t>40,389</a:t>
                      </a:r>
                    </a:p>
                  </a:txBody>
                  <a:tcPr marR="274320">
                    <a:solidFill>
                      <a:srgbClr val="D0D8E8"/>
                    </a:solidFill>
                  </a:tcPr>
                </a:tc>
                <a:tc>
                  <a:txBody>
                    <a:bodyPr/>
                    <a:lstStyle/>
                    <a:p>
                      <a:pPr algn="r"/>
                      <a:r>
                        <a:rPr lang="en-US" sz="1300" b="0" i="0" baseline="0" dirty="0">
                          <a:latin typeface="+mn-lt"/>
                        </a:rPr>
                        <a:t>39,781</a:t>
                      </a:r>
                    </a:p>
                  </a:txBody>
                  <a:tcPr marR="365760">
                    <a:solidFill>
                      <a:srgbClr val="D0D8E8"/>
                    </a:solidFill>
                  </a:tcPr>
                </a:tc>
                <a:tc>
                  <a:txBody>
                    <a:bodyPr/>
                    <a:lstStyle/>
                    <a:p>
                      <a:pPr algn="ctr" fontAlgn="b"/>
                      <a:r>
                        <a:rPr lang="en-US" sz="1300" b="0" i="0" u="none" strike="noStrike" dirty="0">
                          <a:solidFill>
                            <a:srgbClr val="000000"/>
                          </a:solidFill>
                          <a:effectLst/>
                          <a:latin typeface="+mn-lt"/>
                        </a:rPr>
                        <a:t>13.5%</a:t>
                      </a:r>
                    </a:p>
                  </a:txBody>
                  <a:tcPr marL="9525" marR="9525" marT="9525" marB="0" anchor="ctr">
                    <a:solidFill>
                      <a:srgbClr val="D0D8E8"/>
                    </a:solidFill>
                  </a:tcPr>
                </a:tc>
                <a:extLst>
                  <a:ext uri="{0D108BD9-81ED-4DB2-BD59-A6C34878D82A}">
                    <a16:rowId xmlns:a16="http://schemas.microsoft.com/office/drawing/2014/main" val="2676616068"/>
                  </a:ext>
                </a:extLst>
              </a:tr>
              <a:tr h="304982">
                <a:tc>
                  <a:txBody>
                    <a:bodyPr/>
                    <a:lstStyle/>
                    <a:p>
                      <a:r>
                        <a:rPr lang="en-US" sz="1300" b="0" i="0" baseline="0" dirty="0">
                          <a:latin typeface="+mn-lt"/>
                        </a:rPr>
                        <a:t>North Gulf Coast</a:t>
                      </a:r>
                    </a:p>
                  </a:txBody>
                  <a:tcPr>
                    <a:solidFill>
                      <a:schemeClr val="bg1"/>
                    </a:solidFill>
                  </a:tcPr>
                </a:tc>
                <a:tc>
                  <a:txBody>
                    <a:bodyPr/>
                    <a:lstStyle/>
                    <a:p>
                      <a:pPr algn="r"/>
                      <a:r>
                        <a:rPr lang="en-US" sz="1300" b="0" i="0" baseline="0" dirty="0">
                          <a:latin typeface="+mn-lt"/>
                        </a:rPr>
                        <a:t>170,579</a:t>
                      </a:r>
                    </a:p>
                  </a:txBody>
                  <a:tcPr marR="182880">
                    <a:solidFill>
                      <a:schemeClr val="bg1"/>
                    </a:solidFill>
                  </a:tcPr>
                </a:tc>
                <a:tc>
                  <a:txBody>
                    <a:bodyPr/>
                    <a:lstStyle/>
                    <a:p>
                      <a:pPr algn="r"/>
                      <a:r>
                        <a:rPr lang="en-US" sz="1300" b="0" i="0" baseline="0" dirty="0">
                          <a:latin typeface="+mn-lt"/>
                        </a:rPr>
                        <a:t>112.3%</a:t>
                      </a:r>
                    </a:p>
                  </a:txBody>
                  <a:tcPr marR="365760">
                    <a:solidFill>
                      <a:schemeClr val="bg1"/>
                    </a:solidFill>
                  </a:tcPr>
                </a:tc>
                <a:tc>
                  <a:txBody>
                    <a:bodyPr/>
                    <a:lstStyle/>
                    <a:p>
                      <a:pPr algn="r"/>
                      <a:r>
                        <a:rPr lang="en-US" sz="1300" b="0" i="0" baseline="0" dirty="0">
                          <a:latin typeface="+mn-lt"/>
                        </a:rPr>
                        <a:t>168,778</a:t>
                      </a:r>
                    </a:p>
                  </a:txBody>
                  <a:tcPr marR="274320">
                    <a:solidFill>
                      <a:schemeClr val="bg1"/>
                    </a:solidFill>
                  </a:tcPr>
                </a:tc>
                <a:tc>
                  <a:txBody>
                    <a:bodyPr/>
                    <a:lstStyle/>
                    <a:p>
                      <a:pPr algn="r"/>
                      <a:r>
                        <a:rPr lang="en-US" sz="1300" b="0" i="0" baseline="0" dirty="0">
                          <a:latin typeface="+mn-lt"/>
                        </a:rPr>
                        <a:t>162,616</a:t>
                      </a:r>
                    </a:p>
                  </a:txBody>
                  <a:tcPr marR="365760">
                    <a:solidFill>
                      <a:schemeClr val="bg1"/>
                    </a:solidFill>
                  </a:tcPr>
                </a:tc>
                <a:tc>
                  <a:txBody>
                    <a:bodyPr/>
                    <a:lstStyle/>
                    <a:p>
                      <a:pPr algn="ctr" fontAlgn="b"/>
                      <a:r>
                        <a:rPr lang="en-US" sz="1300" b="0" i="0" u="none" strike="noStrike" dirty="0">
                          <a:solidFill>
                            <a:srgbClr val="000000"/>
                          </a:solidFill>
                          <a:effectLst/>
                          <a:latin typeface="+mn-lt"/>
                        </a:rPr>
                        <a:t>13.5%</a:t>
                      </a:r>
                    </a:p>
                  </a:txBody>
                  <a:tcPr marL="9525" marR="9525" marT="9525" marB="0" anchor="ctr">
                    <a:solidFill>
                      <a:schemeClr val="bg1"/>
                    </a:solidFill>
                  </a:tcPr>
                </a:tc>
                <a:extLst>
                  <a:ext uri="{0D108BD9-81ED-4DB2-BD59-A6C34878D82A}">
                    <a16:rowId xmlns:a16="http://schemas.microsoft.com/office/drawing/2014/main" val="231571892"/>
                  </a:ext>
                </a:extLst>
              </a:tr>
              <a:tr h="304982">
                <a:tc>
                  <a:txBody>
                    <a:bodyPr/>
                    <a:lstStyle/>
                    <a:p>
                      <a:r>
                        <a:rPr lang="en-US" sz="1300" b="0" i="0" baseline="0" dirty="0">
                          <a:latin typeface="+mn-lt"/>
                        </a:rPr>
                        <a:t>Palm Beach</a:t>
                      </a:r>
                    </a:p>
                  </a:txBody>
                  <a:tcPr>
                    <a:solidFill>
                      <a:srgbClr val="D0D8E8"/>
                    </a:solidFill>
                  </a:tcPr>
                </a:tc>
                <a:tc>
                  <a:txBody>
                    <a:bodyPr/>
                    <a:lstStyle/>
                    <a:p>
                      <a:pPr algn="r"/>
                      <a:r>
                        <a:rPr lang="en-US" sz="1300" b="0" i="0" baseline="0" dirty="0">
                          <a:latin typeface="+mn-lt"/>
                        </a:rPr>
                        <a:t>61,705</a:t>
                      </a:r>
                    </a:p>
                  </a:txBody>
                  <a:tcPr marR="182880">
                    <a:solidFill>
                      <a:srgbClr val="D0D8E8"/>
                    </a:solidFill>
                  </a:tcPr>
                </a:tc>
                <a:tc>
                  <a:txBody>
                    <a:bodyPr/>
                    <a:lstStyle/>
                    <a:p>
                      <a:pPr algn="r"/>
                      <a:r>
                        <a:rPr lang="en-US" sz="1300" b="0" i="0" baseline="0" dirty="0">
                          <a:latin typeface="+mn-lt"/>
                        </a:rPr>
                        <a:t>80.5%</a:t>
                      </a:r>
                    </a:p>
                  </a:txBody>
                  <a:tcPr marR="365760">
                    <a:solidFill>
                      <a:srgbClr val="D0D8E8"/>
                    </a:solidFill>
                  </a:tcPr>
                </a:tc>
                <a:tc>
                  <a:txBody>
                    <a:bodyPr/>
                    <a:lstStyle/>
                    <a:p>
                      <a:pPr algn="r"/>
                      <a:r>
                        <a:rPr lang="en-US" sz="1300" b="0" i="0" baseline="0" dirty="0">
                          <a:latin typeface="+mn-lt"/>
                        </a:rPr>
                        <a:t>61,583</a:t>
                      </a:r>
                    </a:p>
                  </a:txBody>
                  <a:tcPr marR="274320">
                    <a:solidFill>
                      <a:srgbClr val="D0D8E8"/>
                    </a:solidFill>
                  </a:tcPr>
                </a:tc>
                <a:tc>
                  <a:txBody>
                    <a:bodyPr/>
                    <a:lstStyle/>
                    <a:p>
                      <a:pPr algn="r"/>
                      <a:r>
                        <a:rPr lang="en-US" sz="1300" b="0" i="0" baseline="0" dirty="0">
                          <a:latin typeface="+mn-lt"/>
                        </a:rPr>
                        <a:t>60,930</a:t>
                      </a:r>
                    </a:p>
                  </a:txBody>
                  <a:tcPr marR="365760">
                    <a:solidFill>
                      <a:srgbClr val="D0D8E8"/>
                    </a:solidFill>
                  </a:tcPr>
                </a:tc>
                <a:tc>
                  <a:txBody>
                    <a:bodyPr/>
                    <a:lstStyle/>
                    <a:p>
                      <a:pPr algn="ctr" fontAlgn="b"/>
                      <a:r>
                        <a:rPr lang="en-US" sz="1300" b="0" i="0" u="none" strike="noStrike" dirty="0">
                          <a:solidFill>
                            <a:srgbClr val="000000"/>
                          </a:solidFill>
                          <a:effectLst/>
                          <a:latin typeface="+mn-lt"/>
                        </a:rPr>
                        <a:t>13.4%</a:t>
                      </a:r>
                    </a:p>
                  </a:txBody>
                  <a:tcPr marL="9525" marR="9525" marT="9525" marB="0" anchor="ctr">
                    <a:solidFill>
                      <a:srgbClr val="D0D8E8"/>
                    </a:solidFill>
                  </a:tcPr>
                </a:tc>
                <a:extLst>
                  <a:ext uri="{0D108BD9-81ED-4DB2-BD59-A6C34878D82A}">
                    <a16:rowId xmlns:a16="http://schemas.microsoft.com/office/drawing/2014/main" val="3586903321"/>
                  </a:ext>
                </a:extLst>
              </a:tr>
              <a:tr h="304982">
                <a:tc>
                  <a:txBody>
                    <a:bodyPr/>
                    <a:lstStyle/>
                    <a:p>
                      <a:r>
                        <a:rPr lang="en-US" sz="1300" b="0" i="0" baseline="0" dirty="0">
                          <a:latin typeface="+mn-lt"/>
                        </a:rPr>
                        <a:t>Panhandle</a:t>
                      </a:r>
                    </a:p>
                  </a:txBody>
                  <a:tcPr>
                    <a:solidFill>
                      <a:schemeClr val="bg1"/>
                    </a:solidFill>
                  </a:tcPr>
                </a:tc>
                <a:tc>
                  <a:txBody>
                    <a:bodyPr/>
                    <a:lstStyle/>
                    <a:p>
                      <a:pPr algn="r"/>
                      <a:r>
                        <a:rPr lang="en-US" sz="1300" b="0" i="0" baseline="0" dirty="0">
                          <a:latin typeface="+mn-lt"/>
                        </a:rPr>
                        <a:t>21,393</a:t>
                      </a:r>
                    </a:p>
                  </a:txBody>
                  <a:tcPr marR="182880">
                    <a:solidFill>
                      <a:schemeClr val="bg1"/>
                    </a:solidFill>
                  </a:tcPr>
                </a:tc>
                <a:tc>
                  <a:txBody>
                    <a:bodyPr/>
                    <a:lstStyle/>
                    <a:p>
                      <a:pPr algn="r"/>
                      <a:r>
                        <a:rPr lang="en-US" sz="1300" b="0" i="0" baseline="0" dirty="0">
                          <a:latin typeface="+mn-lt"/>
                        </a:rPr>
                        <a:t>101.6%</a:t>
                      </a:r>
                    </a:p>
                  </a:txBody>
                  <a:tcPr marR="365760">
                    <a:solidFill>
                      <a:schemeClr val="bg1"/>
                    </a:solidFill>
                  </a:tcPr>
                </a:tc>
                <a:tc>
                  <a:txBody>
                    <a:bodyPr/>
                    <a:lstStyle/>
                    <a:p>
                      <a:pPr algn="r"/>
                      <a:r>
                        <a:rPr lang="en-US" sz="1300" b="0" i="0" baseline="0" dirty="0">
                          <a:latin typeface="+mn-lt"/>
                        </a:rPr>
                        <a:t>21,096</a:t>
                      </a:r>
                    </a:p>
                  </a:txBody>
                  <a:tcPr marR="274320">
                    <a:solidFill>
                      <a:schemeClr val="bg1"/>
                    </a:solidFill>
                  </a:tcPr>
                </a:tc>
                <a:tc>
                  <a:txBody>
                    <a:bodyPr/>
                    <a:lstStyle/>
                    <a:p>
                      <a:pPr algn="r"/>
                      <a:r>
                        <a:rPr lang="en-US" sz="1300" b="0" i="0" baseline="0" dirty="0">
                          <a:latin typeface="+mn-lt"/>
                        </a:rPr>
                        <a:t>20,631</a:t>
                      </a:r>
                    </a:p>
                  </a:txBody>
                  <a:tcPr marR="365760">
                    <a:solidFill>
                      <a:schemeClr val="bg1"/>
                    </a:solidFill>
                  </a:tcPr>
                </a:tc>
                <a:tc>
                  <a:txBody>
                    <a:bodyPr/>
                    <a:lstStyle/>
                    <a:p>
                      <a:pPr algn="ctr" fontAlgn="b"/>
                      <a:r>
                        <a:rPr lang="en-US" sz="1300" b="0" i="0" u="none" strike="noStrike" dirty="0">
                          <a:solidFill>
                            <a:srgbClr val="000000"/>
                          </a:solidFill>
                          <a:effectLst/>
                          <a:latin typeface="+mn-lt"/>
                        </a:rPr>
                        <a:t>13.2%</a:t>
                      </a:r>
                    </a:p>
                  </a:txBody>
                  <a:tcPr marL="9525" marR="9525" marT="9525" marB="0" anchor="ctr">
                    <a:solidFill>
                      <a:schemeClr val="bg1"/>
                    </a:solidFill>
                  </a:tcPr>
                </a:tc>
                <a:extLst>
                  <a:ext uri="{0D108BD9-81ED-4DB2-BD59-A6C34878D82A}">
                    <a16:rowId xmlns:a16="http://schemas.microsoft.com/office/drawing/2014/main" val="534440024"/>
                  </a:ext>
                </a:extLst>
              </a:tr>
              <a:tr h="304982">
                <a:tc>
                  <a:txBody>
                    <a:bodyPr/>
                    <a:lstStyle/>
                    <a:p>
                      <a:r>
                        <a:rPr lang="en-US" sz="1300" b="0" i="0" baseline="0" dirty="0">
                          <a:latin typeface="+mn-lt"/>
                        </a:rPr>
                        <a:t>South Gulf Coast</a:t>
                      </a:r>
                    </a:p>
                  </a:txBody>
                  <a:tcPr>
                    <a:lnB w="12700" cap="flat" cmpd="sng" algn="ctr">
                      <a:solidFill>
                        <a:schemeClr val="tx1"/>
                      </a:solidFill>
                      <a:prstDash val="solid"/>
                      <a:round/>
                      <a:headEnd type="none" w="med" len="med"/>
                      <a:tailEnd type="none" w="med" len="med"/>
                    </a:lnB>
                    <a:solidFill>
                      <a:srgbClr val="D0D8E8"/>
                    </a:solidFill>
                  </a:tcPr>
                </a:tc>
                <a:tc>
                  <a:txBody>
                    <a:bodyPr/>
                    <a:lstStyle/>
                    <a:p>
                      <a:pPr algn="r"/>
                      <a:r>
                        <a:rPr lang="en-US" sz="1300" b="0" i="0" baseline="0" dirty="0">
                          <a:latin typeface="+mn-lt"/>
                        </a:rPr>
                        <a:t>56,114</a:t>
                      </a:r>
                    </a:p>
                  </a:txBody>
                  <a:tcPr marR="182880">
                    <a:lnB w="12700" cap="flat" cmpd="sng" algn="ctr">
                      <a:solidFill>
                        <a:schemeClr val="tx1"/>
                      </a:solidFill>
                      <a:prstDash val="solid"/>
                      <a:round/>
                      <a:headEnd type="none" w="med" len="med"/>
                      <a:tailEnd type="none" w="med" len="med"/>
                    </a:lnB>
                    <a:solidFill>
                      <a:srgbClr val="D0D8E8"/>
                    </a:solidFill>
                  </a:tcPr>
                </a:tc>
                <a:tc>
                  <a:txBody>
                    <a:bodyPr/>
                    <a:lstStyle/>
                    <a:p>
                      <a:pPr algn="r"/>
                      <a:r>
                        <a:rPr lang="en-US" sz="1300" b="0" i="0" baseline="0" dirty="0">
                          <a:latin typeface="+mn-lt"/>
                        </a:rPr>
                        <a:t>100.9%</a:t>
                      </a:r>
                    </a:p>
                  </a:txBody>
                  <a:tcPr marR="365760">
                    <a:lnB w="12700" cap="flat" cmpd="sng" algn="ctr">
                      <a:solidFill>
                        <a:schemeClr val="tx1"/>
                      </a:solidFill>
                      <a:prstDash val="solid"/>
                      <a:round/>
                      <a:headEnd type="none" w="med" len="med"/>
                      <a:tailEnd type="none" w="med" len="med"/>
                    </a:lnB>
                    <a:solidFill>
                      <a:srgbClr val="D0D8E8"/>
                    </a:solidFill>
                  </a:tcPr>
                </a:tc>
                <a:tc>
                  <a:txBody>
                    <a:bodyPr/>
                    <a:lstStyle/>
                    <a:p>
                      <a:pPr algn="r"/>
                      <a:r>
                        <a:rPr lang="en-US" sz="1300" b="0" i="0" baseline="0" dirty="0">
                          <a:latin typeface="+mn-lt"/>
                        </a:rPr>
                        <a:t>55,790</a:t>
                      </a:r>
                    </a:p>
                  </a:txBody>
                  <a:tcPr marR="274320">
                    <a:lnB w="12700" cap="flat" cmpd="sng" algn="ctr">
                      <a:solidFill>
                        <a:schemeClr val="tx1"/>
                      </a:solidFill>
                      <a:prstDash val="solid"/>
                      <a:round/>
                      <a:headEnd type="none" w="med" len="med"/>
                      <a:tailEnd type="none" w="med" len="med"/>
                    </a:lnB>
                    <a:solidFill>
                      <a:srgbClr val="D0D8E8"/>
                    </a:solidFill>
                  </a:tcPr>
                </a:tc>
                <a:tc>
                  <a:txBody>
                    <a:bodyPr/>
                    <a:lstStyle/>
                    <a:p>
                      <a:pPr algn="r"/>
                      <a:r>
                        <a:rPr lang="en-US" sz="1300" b="0" i="0" baseline="0" dirty="0">
                          <a:latin typeface="+mn-lt"/>
                        </a:rPr>
                        <a:t>54,971</a:t>
                      </a:r>
                    </a:p>
                  </a:txBody>
                  <a:tcPr marR="365760">
                    <a:lnB w="12700" cap="flat" cmpd="sng" algn="ctr">
                      <a:solidFill>
                        <a:schemeClr val="tx1"/>
                      </a:solidFill>
                      <a:prstDash val="solid"/>
                      <a:round/>
                      <a:headEnd type="none" w="med" len="med"/>
                      <a:tailEnd type="none" w="med" len="med"/>
                    </a:lnB>
                    <a:solidFill>
                      <a:srgbClr val="D0D8E8"/>
                    </a:solidFill>
                  </a:tcPr>
                </a:tc>
                <a:tc>
                  <a:txBody>
                    <a:bodyPr/>
                    <a:lstStyle/>
                    <a:p>
                      <a:pPr algn="ctr" fontAlgn="b"/>
                      <a:r>
                        <a:rPr lang="en-US" sz="1300" b="0" i="0" u="none" strike="noStrike" dirty="0">
                          <a:solidFill>
                            <a:srgbClr val="000000"/>
                          </a:solidFill>
                          <a:effectLst/>
                          <a:latin typeface="+mn-lt"/>
                        </a:rPr>
                        <a:t>13.5%</a:t>
                      </a:r>
                    </a:p>
                  </a:txBody>
                  <a:tcPr marL="9525" marR="9525" marT="9525" marB="0" anchor="ctr">
                    <a:lnB w="12700" cap="flat" cmpd="sng" algn="ctr">
                      <a:solidFill>
                        <a:schemeClr val="tx1"/>
                      </a:solidFill>
                      <a:prstDash val="solid"/>
                      <a:round/>
                      <a:headEnd type="none" w="med" len="med"/>
                      <a:tailEnd type="none" w="med" len="med"/>
                    </a:lnB>
                    <a:solidFill>
                      <a:srgbClr val="D0D8E8"/>
                    </a:solidFill>
                  </a:tcPr>
                </a:tc>
                <a:extLst>
                  <a:ext uri="{0D108BD9-81ED-4DB2-BD59-A6C34878D82A}">
                    <a16:rowId xmlns:a16="http://schemas.microsoft.com/office/drawing/2014/main" val="729597451"/>
                  </a:ext>
                </a:extLst>
              </a:tr>
              <a:tr h="304982">
                <a:tc>
                  <a:txBody>
                    <a:bodyPr/>
                    <a:lstStyle/>
                    <a:p>
                      <a:r>
                        <a:rPr lang="en-US" sz="1300" b="1" i="0" baseline="0" dirty="0">
                          <a:latin typeface="+mn-lt"/>
                        </a:rPr>
                        <a:t>TOTAL</a:t>
                      </a:r>
                    </a:p>
                  </a:txBody>
                  <a:tcPr>
                    <a:lnT w="12700" cap="flat" cmpd="sng" algn="ctr">
                      <a:solidFill>
                        <a:schemeClr val="tx1"/>
                      </a:solidFill>
                      <a:prstDash val="solid"/>
                      <a:round/>
                      <a:headEnd type="none" w="med" len="med"/>
                      <a:tailEnd type="none" w="med" len="med"/>
                    </a:lnT>
                    <a:noFill/>
                  </a:tcPr>
                </a:tc>
                <a:tc>
                  <a:txBody>
                    <a:bodyPr/>
                    <a:lstStyle/>
                    <a:p>
                      <a:pPr algn="r"/>
                      <a:r>
                        <a:rPr lang="en-US" sz="1300" b="1" i="0" baseline="0" dirty="0">
                          <a:latin typeface="+mn-lt"/>
                        </a:rPr>
                        <a:t>681,614</a:t>
                      </a:r>
                    </a:p>
                  </a:txBody>
                  <a:tcPr marR="182880">
                    <a:lnT w="12700" cap="flat" cmpd="sng" algn="ctr">
                      <a:solidFill>
                        <a:schemeClr val="tx1"/>
                      </a:solidFill>
                      <a:prstDash val="solid"/>
                      <a:round/>
                      <a:headEnd type="none" w="med" len="med"/>
                      <a:tailEnd type="none" w="med" len="med"/>
                    </a:lnT>
                    <a:noFill/>
                  </a:tcPr>
                </a:tc>
                <a:tc>
                  <a:txBody>
                    <a:bodyPr/>
                    <a:lstStyle/>
                    <a:p>
                      <a:pPr algn="r"/>
                      <a:r>
                        <a:rPr lang="en-US" sz="1300" b="1" i="0" baseline="0" dirty="0">
                          <a:latin typeface="+mn-lt"/>
                        </a:rPr>
                        <a:t>96.8%</a:t>
                      </a:r>
                    </a:p>
                  </a:txBody>
                  <a:tcPr marR="365760">
                    <a:lnT w="12700" cap="flat" cmpd="sng" algn="ctr">
                      <a:solidFill>
                        <a:schemeClr val="tx1"/>
                      </a:solidFill>
                      <a:prstDash val="solid"/>
                      <a:round/>
                      <a:headEnd type="none" w="med" len="med"/>
                      <a:tailEnd type="none" w="med" len="med"/>
                    </a:lnT>
                    <a:noFill/>
                  </a:tcPr>
                </a:tc>
                <a:tc>
                  <a:txBody>
                    <a:bodyPr/>
                    <a:lstStyle/>
                    <a:p>
                      <a:pPr algn="r"/>
                      <a:r>
                        <a:rPr lang="en-US" sz="1300" b="1" i="0" baseline="0" dirty="0">
                          <a:latin typeface="+mn-lt"/>
                        </a:rPr>
                        <a:t>677,995</a:t>
                      </a:r>
                    </a:p>
                  </a:txBody>
                  <a:tcPr marR="274320">
                    <a:lnT w="12700" cap="flat" cmpd="sng" algn="ctr">
                      <a:solidFill>
                        <a:schemeClr val="tx1"/>
                      </a:solidFill>
                      <a:prstDash val="solid"/>
                      <a:round/>
                      <a:headEnd type="none" w="med" len="med"/>
                      <a:tailEnd type="none" w="med" len="med"/>
                    </a:lnT>
                    <a:noFill/>
                  </a:tcPr>
                </a:tc>
                <a:tc>
                  <a:txBody>
                    <a:bodyPr/>
                    <a:lstStyle/>
                    <a:p>
                      <a:pPr algn="r"/>
                      <a:r>
                        <a:rPr lang="en-US" sz="1300" b="1" i="0" baseline="0" dirty="0">
                          <a:latin typeface="+mn-lt"/>
                        </a:rPr>
                        <a:t>666,378</a:t>
                      </a:r>
                    </a:p>
                  </a:txBody>
                  <a:tcPr marR="365760">
                    <a:lnT w="12700" cap="flat" cmpd="sng" algn="ctr">
                      <a:solidFill>
                        <a:schemeClr val="tx1"/>
                      </a:solidFill>
                      <a:prstDash val="solid"/>
                      <a:round/>
                      <a:headEnd type="none" w="med" len="med"/>
                      <a:tailEnd type="none" w="med" len="med"/>
                    </a:lnT>
                    <a:no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mn-lt"/>
                          <a:ea typeface="+mn-ea"/>
                          <a:cs typeface="+mn-cs"/>
                        </a:rPr>
                        <a:t>13.5%</a:t>
                      </a:r>
                    </a:p>
                  </a:txBody>
                  <a:tcPr marR="274320"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858340818"/>
                  </a:ext>
                </a:extLst>
              </a:tr>
            </a:tbl>
          </a:graphicData>
        </a:graphic>
      </p:graphicFrame>
      <p:sp>
        <p:nvSpPr>
          <p:cNvPr id="5" name="TextBox 4">
            <a:extLst>
              <a:ext uri="{FF2B5EF4-FFF2-40B4-BE49-F238E27FC236}">
                <a16:creationId xmlns:a16="http://schemas.microsoft.com/office/drawing/2014/main" id="{97FD9381-9002-528C-7452-C17905301006}"/>
              </a:ext>
            </a:extLst>
          </p:cNvPr>
          <p:cNvSpPr txBox="1"/>
          <p:nvPr/>
        </p:nvSpPr>
        <p:spPr>
          <a:xfrm>
            <a:off x="395267" y="5997920"/>
            <a:ext cx="4288518" cy="276999"/>
          </a:xfrm>
          <a:prstGeom prst="rect">
            <a:avLst/>
          </a:prstGeom>
          <a:noFill/>
        </p:spPr>
        <p:txBody>
          <a:bodyPr wrap="square">
            <a:spAutoFit/>
          </a:bodyPr>
          <a:lstStyle/>
          <a:p>
            <a:pPr>
              <a:tabLst>
                <a:tab pos="114300" algn="l"/>
              </a:tabLst>
            </a:pPr>
            <a:r>
              <a:rPr lang="en-US" sz="1200" dirty="0"/>
              <a:t>Excludes policies marked for takeout</a:t>
            </a:r>
          </a:p>
        </p:txBody>
      </p:sp>
    </p:spTree>
    <p:extLst>
      <p:ext uri="{BB962C8B-B14F-4D97-AF65-F5344CB8AC3E}">
        <p14:creationId xmlns:p14="http://schemas.microsoft.com/office/powerpoint/2010/main" val="2759129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4B18A4A9-2EBA-CF43-99A0-D26AEB2B3F49}"/>
              </a:ext>
            </a:extLst>
          </p:cNvPr>
          <p:cNvSpPr txBox="1">
            <a:spLocks/>
          </p:cNvSpPr>
          <p:nvPr/>
        </p:nvSpPr>
        <p:spPr>
          <a:xfrm>
            <a:off x="259080" y="36576"/>
            <a:ext cx="11750040" cy="95097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j-ea"/>
                <a:cs typeface="Arial" panose="020B0604020202020204" pitchFamily="34" charset="0"/>
              </a:rPr>
              <a:t>Primary vs Non-Primary</a:t>
            </a:r>
          </a:p>
        </p:txBody>
      </p:sp>
      <p:sp>
        <p:nvSpPr>
          <p:cNvPr id="2" name="Slide Number Placeholder 1">
            <a:extLst>
              <a:ext uri="{FF2B5EF4-FFF2-40B4-BE49-F238E27FC236}">
                <a16:creationId xmlns:a16="http://schemas.microsoft.com/office/drawing/2014/main" id="{422FD12D-8860-DB35-584E-4EA6CAA105AD}"/>
              </a:ext>
            </a:extLst>
          </p:cNvPr>
          <p:cNvSpPr>
            <a:spLocks noGrp="1"/>
          </p:cNvSpPr>
          <p:nvPr>
            <p:ph type="sldNum" sz="quarter" idx="4"/>
          </p:nvPr>
        </p:nvSpPr>
        <p:spPr/>
        <p:txBody>
          <a:bodyPr/>
          <a:lstStyle/>
          <a:p>
            <a:r>
              <a:rPr lang="en-US"/>
              <a:t>Page </a:t>
            </a:r>
            <a:fld id="{AF73B3ED-51D0-4C6E-B056-A36CCC258EB5}" type="slidenum">
              <a:rPr lang="en-US" smtClean="0"/>
              <a:pPr/>
              <a:t>18</a:t>
            </a:fld>
            <a:endParaRPr lang="en-US" dirty="0"/>
          </a:p>
        </p:txBody>
      </p:sp>
      <p:sp>
        <p:nvSpPr>
          <p:cNvPr id="7" name="TextBox 6">
            <a:extLst>
              <a:ext uri="{FF2B5EF4-FFF2-40B4-BE49-F238E27FC236}">
                <a16:creationId xmlns:a16="http://schemas.microsoft.com/office/drawing/2014/main" id="{897BEB9A-6DC1-730A-32A1-C40A89EE525E}"/>
              </a:ext>
            </a:extLst>
          </p:cNvPr>
          <p:cNvSpPr txBox="1"/>
          <p:nvPr/>
        </p:nvSpPr>
        <p:spPr>
          <a:xfrm>
            <a:off x="230708" y="4780388"/>
            <a:ext cx="11750040" cy="1515800"/>
          </a:xfrm>
          <a:prstGeom prst="rect">
            <a:avLst/>
          </a:prstGeom>
          <a:noFill/>
        </p:spPr>
        <p:txBody>
          <a:bodyPr wrap="square" rtlCol="0">
            <a:spAutoFit/>
          </a:bodyPr>
          <a:lstStyle/>
          <a:p>
            <a:r>
              <a:rPr lang="en-US" dirty="0"/>
              <a:t>The recommended change for primary is 13.4% versus 22.8% for non-primary.</a:t>
            </a:r>
          </a:p>
          <a:p>
            <a:endParaRPr lang="en-US" sz="1000" dirty="0"/>
          </a:p>
          <a:p>
            <a:r>
              <a:rPr lang="en-US" dirty="0"/>
              <a:t>Non-primary makes up 6.7% of the total personal lines policies but varies greatly by line of business.</a:t>
            </a:r>
          </a:p>
          <a:p>
            <a:endParaRPr lang="en-US" sz="1000" dirty="0"/>
          </a:p>
          <a:p>
            <a:r>
              <a:rPr lang="en-US" dirty="0"/>
              <a:t>Non-primary polices make up a much larger percentage of the book of business in the mobile home and condominium unit lines of business.</a:t>
            </a:r>
          </a:p>
        </p:txBody>
      </p:sp>
      <p:sp>
        <p:nvSpPr>
          <p:cNvPr id="5" name="TextBox 4">
            <a:extLst>
              <a:ext uri="{FF2B5EF4-FFF2-40B4-BE49-F238E27FC236}">
                <a16:creationId xmlns:a16="http://schemas.microsoft.com/office/drawing/2014/main" id="{4D3C9A93-9DD0-6EE4-8231-4E2745536550}"/>
              </a:ext>
            </a:extLst>
          </p:cNvPr>
          <p:cNvSpPr txBox="1"/>
          <p:nvPr/>
        </p:nvSpPr>
        <p:spPr>
          <a:xfrm>
            <a:off x="259080" y="1191792"/>
            <a:ext cx="11485616" cy="369332"/>
          </a:xfrm>
          <a:prstGeom prst="rect">
            <a:avLst/>
          </a:prstGeom>
          <a:noFill/>
        </p:spPr>
        <p:txBody>
          <a:bodyPr wrap="square" rtlCol="0">
            <a:spAutoFit/>
          </a:bodyPr>
          <a:lstStyle/>
          <a:p>
            <a:r>
              <a:rPr lang="en-US" dirty="0"/>
              <a:t>SB 2A requires Citizens to cap all non-primary policies between 0% and 50%.</a:t>
            </a:r>
          </a:p>
        </p:txBody>
      </p:sp>
      <p:graphicFrame>
        <p:nvGraphicFramePr>
          <p:cNvPr id="9" name="Table 8">
            <a:extLst>
              <a:ext uri="{FF2B5EF4-FFF2-40B4-BE49-F238E27FC236}">
                <a16:creationId xmlns:a16="http://schemas.microsoft.com/office/drawing/2014/main" id="{977B44CF-D54D-D1DC-4F84-DD29DD46EEFA}"/>
              </a:ext>
            </a:extLst>
          </p:cNvPr>
          <p:cNvGraphicFramePr>
            <a:graphicFrameLocks noGrp="1"/>
          </p:cNvGraphicFramePr>
          <p:nvPr>
            <p:extLst>
              <p:ext uri="{D42A27DB-BD31-4B8C-83A1-F6EECF244321}">
                <p14:modId xmlns:p14="http://schemas.microsoft.com/office/powerpoint/2010/main" val="2482188338"/>
              </p:ext>
            </p:extLst>
          </p:nvPr>
        </p:nvGraphicFramePr>
        <p:xfrm>
          <a:off x="316148" y="1668150"/>
          <a:ext cx="11329752" cy="2967348"/>
        </p:xfrm>
        <a:graphic>
          <a:graphicData uri="http://schemas.openxmlformats.org/drawingml/2006/table">
            <a:tbl>
              <a:tblPr firstRow="1" bandRow="1">
                <a:tableStyleId>{5C22544A-7EE6-4342-B048-85BDC9FD1C3A}</a:tableStyleId>
              </a:tblPr>
              <a:tblGrid>
                <a:gridCol w="1580746">
                  <a:extLst>
                    <a:ext uri="{9D8B030D-6E8A-4147-A177-3AD203B41FA5}">
                      <a16:colId xmlns:a16="http://schemas.microsoft.com/office/drawing/2014/main" val="3861395705"/>
                    </a:ext>
                  </a:extLst>
                </a:gridCol>
                <a:gridCol w="1566153">
                  <a:extLst>
                    <a:ext uri="{9D8B030D-6E8A-4147-A177-3AD203B41FA5}">
                      <a16:colId xmlns:a16="http://schemas.microsoft.com/office/drawing/2014/main" val="4069259406"/>
                    </a:ext>
                  </a:extLst>
                </a:gridCol>
                <a:gridCol w="1011676">
                  <a:extLst>
                    <a:ext uri="{9D8B030D-6E8A-4147-A177-3AD203B41FA5}">
                      <a16:colId xmlns:a16="http://schemas.microsoft.com/office/drawing/2014/main" val="2909929441"/>
                    </a:ext>
                  </a:extLst>
                </a:gridCol>
                <a:gridCol w="1400783">
                  <a:extLst>
                    <a:ext uri="{9D8B030D-6E8A-4147-A177-3AD203B41FA5}">
                      <a16:colId xmlns:a16="http://schemas.microsoft.com/office/drawing/2014/main" val="342668319"/>
                    </a:ext>
                  </a:extLst>
                </a:gridCol>
                <a:gridCol w="1099226">
                  <a:extLst>
                    <a:ext uri="{9D8B030D-6E8A-4147-A177-3AD203B41FA5}">
                      <a16:colId xmlns:a16="http://schemas.microsoft.com/office/drawing/2014/main" val="1469898411"/>
                    </a:ext>
                  </a:extLst>
                </a:gridCol>
                <a:gridCol w="1439694">
                  <a:extLst>
                    <a:ext uri="{9D8B030D-6E8A-4147-A177-3AD203B41FA5}">
                      <a16:colId xmlns:a16="http://schemas.microsoft.com/office/drawing/2014/main" val="2858673436"/>
                    </a:ext>
                  </a:extLst>
                </a:gridCol>
                <a:gridCol w="928757">
                  <a:extLst>
                    <a:ext uri="{9D8B030D-6E8A-4147-A177-3AD203B41FA5}">
                      <a16:colId xmlns:a16="http://schemas.microsoft.com/office/drawing/2014/main" val="2102328684"/>
                    </a:ext>
                  </a:extLst>
                </a:gridCol>
                <a:gridCol w="1147017">
                  <a:extLst>
                    <a:ext uri="{9D8B030D-6E8A-4147-A177-3AD203B41FA5}">
                      <a16:colId xmlns:a16="http://schemas.microsoft.com/office/drawing/2014/main" val="2226210788"/>
                    </a:ext>
                  </a:extLst>
                </a:gridCol>
                <a:gridCol w="1155700">
                  <a:extLst>
                    <a:ext uri="{9D8B030D-6E8A-4147-A177-3AD203B41FA5}">
                      <a16:colId xmlns:a16="http://schemas.microsoft.com/office/drawing/2014/main" val="3183352588"/>
                    </a:ext>
                  </a:extLst>
                </a:gridCol>
              </a:tblGrid>
              <a:tr h="343492">
                <a:tc rowSpan="2">
                  <a:txBody>
                    <a:bodyPr/>
                    <a:lstStyle/>
                    <a:p>
                      <a:pPr algn="ctr"/>
                      <a:r>
                        <a:rPr lang="en-US" sz="1300" b="0" i="0" baseline="0" dirty="0">
                          <a:solidFill>
                            <a:schemeClr val="bg1"/>
                          </a:solidFill>
                        </a:rPr>
                        <a:t>Personal Lines </a:t>
                      </a:r>
                    </a:p>
                  </a:txBody>
                  <a:tcPr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solidFill>
                  </a:tcPr>
                </a:tc>
                <a:tc gridSpan="2">
                  <a:txBody>
                    <a:bodyPr/>
                    <a:lstStyle/>
                    <a:p>
                      <a:pPr algn="ctr"/>
                      <a:r>
                        <a:rPr lang="en-US" sz="1600" b="0" i="0" baseline="0" dirty="0"/>
                        <a:t>PRIMARY</a:t>
                      </a:r>
                    </a:p>
                  </a:txBody>
                  <a:tcPr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hMerge="1">
                  <a:txBody>
                    <a:bodyPr/>
                    <a:lstStyle/>
                    <a:p>
                      <a:pPr algn="ctr"/>
                      <a:endParaRPr lang="en-US" sz="1400" b="1" i="0" baseline="0" dirty="0"/>
                    </a:p>
                  </a:txBody>
                  <a:tcPr>
                    <a:solidFill>
                      <a:srgbClr val="1F497D"/>
                    </a:solidFill>
                  </a:tcPr>
                </a:tc>
                <a:tc gridSpan="2">
                  <a:txBody>
                    <a:bodyPr/>
                    <a:lstStyle/>
                    <a:p>
                      <a:pPr algn="ctr"/>
                      <a:r>
                        <a:rPr lang="en-US" sz="1600" b="0" i="0" baseline="0" dirty="0"/>
                        <a:t>NON-PRIMARY</a:t>
                      </a:r>
                    </a:p>
                  </a:txBody>
                  <a:tcPr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hMerge="1">
                  <a:txBody>
                    <a:bodyPr/>
                    <a:lstStyle/>
                    <a:p>
                      <a:endParaRPr/>
                    </a:p>
                  </a:txBody>
                  <a:tcPr>
                    <a:solidFill>
                      <a:srgbClr val="1F497D"/>
                    </a:solidFill>
                  </a:tcPr>
                </a:tc>
                <a:tc gridSpan="2">
                  <a:txBody>
                    <a:bodyPr/>
                    <a:lstStyle/>
                    <a:p>
                      <a:pPr algn="ctr"/>
                      <a:r>
                        <a:rPr lang="en-US" sz="1600" b="0" i="0" baseline="0" dirty="0"/>
                        <a:t>TOTAL</a:t>
                      </a:r>
                    </a:p>
                  </a:txBody>
                  <a:tcPr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hMerge="1">
                  <a:txBody>
                    <a:bodyPr/>
                    <a:lstStyle/>
                    <a:p>
                      <a:pPr algn="ctr"/>
                      <a:endParaRPr lang="en-US" sz="1400" b="1" i="0" baseline="0" dirty="0"/>
                    </a:p>
                  </a:txBody>
                  <a:tcPr/>
                </a:tc>
                <a:tc rowSpan="2">
                  <a:txBody>
                    <a:bodyPr/>
                    <a:lstStyle/>
                    <a:p>
                      <a:pPr algn="ctr"/>
                      <a:r>
                        <a:rPr lang="en-US" sz="1300" b="0" i="0" baseline="0" dirty="0">
                          <a:solidFill>
                            <a:schemeClr val="bg1"/>
                          </a:solidFill>
                        </a:rPr>
                        <a:t>Non-Primary Policy </a:t>
                      </a:r>
                    </a:p>
                    <a:p>
                      <a:pPr algn="ctr"/>
                      <a:r>
                        <a:rPr lang="en-US" sz="1300" b="0" i="0" baseline="0" dirty="0">
                          <a:solidFill>
                            <a:schemeClr val="bg1"/>
                          </a:solidFill>
                        </a:rPr>
                        <a:t>Count</a:t>
                      </a:r>
                    </a:p>
                  </a:txBody>
                  <a:tcPr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solidFill>
                  </a:tcPr>
                </a:tc>
                <a:tc rowSpan="2">
                  <a:txBody>
                    <a:bodyPr/>
                    <a:lstStyle/>
                    <a:p>
                      <a:pPr algn="ctr"/>
                      <a:r>
                        <a:rPr lang="en-US" sz="1300" b="0" i="0" baseline="0" dirty="0">
                          <a:solidFill>
                            <a:schemeClr val="bg1"/>
                          </a:solidFill>
                        </a:rPr>
                        <a:t>Non-Primary % of Policy Count</a:t>
                      </a:r>
                    </a:p>
                  </a:txBody>
                  <a:tcPr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28575"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1883988296"/>
                  </a:ext>
                </a:extLst>
              </a:tr>
              <a:tr h="303542">
                <a:tc vMerge="1">
                  <a:txBody>
                    <a:bodyPr/>
                    <a:lstStyle/>
                    <a:p>
                      <a:endParaRPr dirty="0"/>
                    </a:p>
                  </a:txBody>
                  <a:tcPr>
                    <a:solidFill>
                      <a:srgbClr val="1F497D"/>
                    </a:solidFill>
                  </a:tcPr>
                </a:tc>
                <a:tc>
                  <a:txBody>
                    <a:bodyPr/>
                    <a:lstStyle/>
                    <a:p>
                      <a:pPr algn="ctr"/>
                      <a:r>
                        <a:rPr lang="en-US" sz="1300" b="0" i="0" baseline="0" dirty="0">
                          <a:solidFill>
                            <a:schemeClr val="bg1"/>
                          </a:solidFill>
                        </a:rPr>
                        <a:t>In-Force </a:t>
                      </a:r>
                    </a:p>
                    <a:p>
                      <a:pPr algn="ctr"/>
                      <a:r>
                        <a:rPr lang="en-US" sz="1300" b="0" i="0" baseline="0" dirty="0">
                          <a:solidFill>
                            <a:schemeClr val="bg1"/>
                          </a:solidFill>
                        </a:rPr>
                        <a:t>Premium</a:t>
                      </a:r>
                    </a:p>
                  </a:txBody>
                  <a:tcPr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pPr algn="ctr"/>
                      <a:r>
                        <a:rPr lang="en-US" sz="1300" b="0" i="0" baseline="0" dirty="0">
                          <a:solidFill>
                            <a:schemeClr val="bg1"/>
                          </a:solidFill>
                        </a:rPr>
                        <a:t>Proposed Change</a:t>
                      </a:r>
                    </a:p>
                  </a:txBody>
                  <a:tcPr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pPr algn="ctr"/>
                      <a:r>
                        <a:rPr lang="en-US" sz="1300" b="0" i="0" baseline="0" dirty="0">
                          <a:solidFill>
                            <a:schemeClr val="bg1"/>
                          </a:solidFill>
                        </a:rPr>
                        <a:t>In-Force Premium</a:t>
                      </a:r>
                    </a:p>
                  </a:txBody>
                  <a:tcPr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pPr algn="ctr"/>
                      <a:r>
                        <a:rPr lang="en-US" sz="1300" b="0" i="0" baseline="0" dirty="0">
                          <a:solidFill>
                            <a:schemeClr val="bg1"/>
                          </a:solidFill>
                        </a:rPr>
                        <a:t>Proposed Change</a:t>
                      </a:r>
                    </a:p>
                  </a:txBody>
                  <a:tcPr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pPr algn="ctr"/>
                      <a:r>
                        <a:rPr lang="en-US" sz="1300" b="0" i="0" baseline="0" dirty="0">
                          <a:solidFill>
                            <a:schemeClr val="bg1"/>
                          </a:solidFill>
                        </a:rPr>
                        <a:t>In-Force </a:t>
                      </a:r>
                    </a:p>
                    <a:p>
                      <a:pPr algn="ctr"/>
                      <a:r>
                        <a:rPr lang="en-US" sz="1300" b="0" i="0" baseline="0" dirty="0">
                          <a:solidFill>
                            <a:schemeClr val="bg1"/>
                          </a:solidFill>
                        </a:rPr>
                        <a:t>Premium</a:t>
                      </a:r>
                    </a:p>
                  </a:txBody>
                  <a:tcPr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p>
                      <a:pPr algn="ctr"/>
                      <a:r>
                        <a:rPr lang="en-US" sz="1300" b="0" i="0" baseline="0" dirty="0">
                          <a:solidFill>
                            <a:schemeClr val="bg1"/>
                          </a:solidFill>
                        </a:rPr>
                        <a:t>Proposed Change</a:t>
                      </a:r>
                    </a:p>
                  </a:txBody>
                  <a:tcPr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F497D"/>
                    </a:solidFill>
                  </a:tcPr>
                </a:tc>
                <a:tc vMerge="1">
                  <a:txBody>
                    <a:bodyPr/>
                    <a:lstStyle/>
                    <a:p>
                      <a:endParaRPr dirty="0"/>
                    </a:p>
                  </a:txBody>
                  <a:tcPr>
                    <a:solidFill>
                      <a:srgbClr val="1F497D"/>
                    </a:solidFill>
                  </a:tcPr>
                </a:tc>
                <a:tc vMerge="1">
                  <a:txBody>
                    <a:bodyPr/>
                    <a:lstStyle/>
                    <a:p>
                      <a:endParaRPr dirty="0"/>
                    </a:p>
                  </a:txBody>
                  <a:tcPr>
                    <a:solidFill>
                      <a:srgbClr val="1F497D"/>
                    </a:solidFill>
                  </a:tcPr>
                </a:tc>
                <a:extLst>
                  <a:ext uri="{0D108BD9-81ED-4DB2-BD59-A6C34878D82A}">
                    <a16:rowId xmlns:a16="http://schemas.microsoft.com/office/drawing/2014/main" val="3282132028"/>
                  </a:ext>
                </a:extLst>
              </a:tr>
              <a:tr h="267022">
                <a:tc>
                  <a:txBody>
                    <a:bodyPr/>
                    <a:lstStyle/>
                    <a:p>
                      <a:r>
                        <a:rPr lang="en-US" sz="1300" b="0" i="0" baseline="0" dirty="0"/>
                        <a:t>Homeowners</a:t>
                      </a:r>
                    </a:p>
                  </a:txBody>
                  <a:tcPr marR="0"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300" b="0" i="0" baseline="0" dirty="0"/>
                        <a:t>$2,536,522,507</a:t>
                      </a:r>
                    </a:p>
                  </a:txBody>
                  <a:tcPr marL="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300" b="0" i="0" baseline="0" dirty="0"/>
                        <a:t>13.4%</a:t>
                      </a:r>
                    </a:p>
                  </a:txBody>
                  <a:tcPr marL="0" marR="18288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300" b="0" i="0" baseline="0" dirty="0"/>
                        <a:t>$121,286,837</a:t>
                      </a:r>
                    </a:p>
                  </a:txBody>
                  <a:tcPr marL="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300" b="0" i="0" baseline="0" dirty="0"/>
                        <a:t>17.9%</a:t>
                      </a:r>
                    </a:p>
                  </a:txBody>
                  <a:tcPr marL="0" marR="27432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300" b="0" i="0" baseline="0" dirty="0"/>
                        <a:t>$2,657,809,344</a:t>
                      </a:r>
                    </a:p>
                  </a:txBody>
                  <a:tcPr marL="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300" b="0" i="0" baseline="0" dirty="0"/>
                        <a:t>13.6%</a:t>
                      </a:r>
                    </a:p>
                  </a:txBody>
                  <a:tcPr marL="0" marR="18288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300" b="0" i="0" baseline="0" dirty="0"/>
                        <a:t>24,978</a:t>
                      </a:r>
                    </a:p>
                  </a:txBody>
                  <a:tcPr marL="0" marR="27432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300" b="0" i="0" baseline="0" dirty="0"/>
                        <a:t>3.4%</a:t>
                      </a:r>
                    </a:p>
                  </a:txBody>
                  <a:tcPr marL="0" marR="27432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5504403"/>
                  </a:ext>
                </a:extLst>
              </a:tr>
              <a:tr h="267022">
                <a:tc>
                  <a:txBody>
                    <a:bodyPr/>
                    <a:lstStyle/>
                    <a:p>
                      <a:r>
                        <a:rPr lang="en-US" sz="1300" b="0" i="0" baseline="0" dirty="0"/>
                        <a:t>Renters</a:t>
                      </a:r>
                    </a:p>
                  </a:txBody>
                  <a:tcPr marR="0"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r"/>
                      <a:r>
                        <a:rPr lang="en-US" sz="1300" b="0" i="0" baseline="0" dirty="0"/>
                        <a:t>$1,950,271</a:t>
                      </a:r>
                    </a:p>
                  </a:txBody>
                  <a:tcPr marL="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12.9%</a:t>
                      </a:r>
                    </a:p>
                  </a:txBody>
                  <a:tcPr marL="0" marR="18288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r"/>
                      <a:r>
                        <a:rPr lang="en-US" sz="1300" b="0" i="0" baseline="0" dirty="0"/>
                        <a:t>$84,080</a:t>
                      </a:r>
                    </a:p>
                  </a:txBody>
                  <a:tcPr marL="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23.1%</a:t>
                      </a:r>
                    </a:p>
                  </a:txBody>
                  <a:tcPr marL="0" marR="27432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r"/>
                      <a:r>
                        <a:rPr lang="en-US" sz="1300" b="0" i="0" baseline="0" dirty="0"/>
                        <a:t>$2,034,351</a:t>
                      </a:r>
                    </a:p>
                  </a:txBody>
                  <a:tcPr marL="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13.3%</a:t>
                      </a:r>
                    </a:p>
                  </a:txBody>
                  <a:tcPr marL="0" marR="18288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r"/>
                      <a:r>
                        <a:rPr lang="en-US" sz="1300" b="0" i="0" baseline="0" dirty="0"/>
                        <a:t>199</a:t>
                      </a:r>
                    </a:p>
                  </a:txBody>
                  <a:tcPr marL="0" marR="27432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2.2%</a:t>
                      </a:r>
                    </a:p>
                  </a:txBody>
                  <a:tcPr marL="0" marR="27432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597870052"/>
                  </a:ext>
                </a:extLst>
              </a:tr>
              <a:tr h="267022">
                <a:tc>
                  <a:txBody>
                    <a:bodyPr/>
                    <a:lstStyle/>
                    <a:p>
                      <a:r>
                        <a:rPr lang="en-US" sz="1300" b="0" i="0" baseline="0" dirty="0"/>
                        <a:t>Condo Units</a:t>
                      </a:r>
                    </a:p>
                  </a:txBody>
                  <a:tcPr marR="0"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300" b="0" i="0" baseline="0" dirty="0"/>
                        <a:t>$103,324,083</a:t>
                      </a:r>
                    </a:p>
                  </a:txBody>
                  <a:tcPr marL="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13.5%</a:t>
                      </a:r>
                    </a:p>
                  </a:txBody>
                  <a:tcPr marL="0" marR="18288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300" b="0" i="0" baseline="0" dirty="0"/>
                        <a:t>$36,492,937</a:t>
                      </a:r>
                    </a:p>
                  </a:txBody>
                  <a:tcPr marL="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15.0%</a:t>
                      </a:r>
                    </a:p>
                  </a:txBody>
                  <a:tcPr marL="0" marR="27432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300" b="0" i="0" baseline="0" dirty="0"/>
                        <a:t>$139,817,020</a:t>
                      </a:r>
                    </a:p>
                  </a:txBody>
                  <a:tcPr marL="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13.9%</a:t>
                      </a:r>
                    </a:p>
                  </a:txBody>
                  <a:tcPr marL="0" marR="18288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300" b="0" i="0" baseline="0" dirty="0"/>
                        <a:t>18,876</a:t>
                      </a:r>
                    </a:p>
                  </a:txBody>
                  <a:tcPr marL="0" marR="27432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21.3%</a:t>
                      </a:r>
                    </a:p>
                  </a:txBody>
                  <a:tcPr marL="0" marR="27432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78020223"/>
                  </a:ext>
                </a:extLst>
              </a:tr>
              <a:tr h="267022">
                <a:tc>
                  <a:txBody>
                    <a:bodyPr/>
                    <a:lstStyle/>
                    <a:p>
                      <a:r>
                        <a:rPr lang="en-US" sz="1300" b="0" i="0" baseline="0" dirty="0"/>
                        <a:t>Dwelling DP3</a:t>
                      </a:r>
                    </a:p>
                  </a:txBody>
                  <a:tcPr marR="0"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r"/>
                      <a:r>
                        <a:rPr lang="en-US" sz="1300" b="0" i="0" baseline="0" dirty="0"/>
                        <a:t>$479,906,002</a:t>
                      </a:r>
                    </a:p>
                  </a:txBody>
                  <a:tcPr marL="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13.5%</a:t>
                      </a:r>
                    </a:p>
                  </a:txBody>
                  <a:tcPr marL="0" marR="18288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r"/>
                      <a:r>
                        <a:rPr lang="en-US" sz="1300" b="0" i="0" baseline="0" dirty="0"/>
                        <a:t>$33,321,618</a:t>
                      </a:r>
                    </a:p>
                  </a:txBody>
                  <a:tcPr marL="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25.9%</a:t>
                      </a:r>
                    </a:p>
                  </a:txBody>
                  <a:tcPr marL="0" marR="27432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r"/>
                      <a:r>
                        <a:rPr lang="en-US" sz="1300" b="0" i="0" baseline="0" dirty="0"/>
                        <a:t>$513,227,620</a:t>
                      </a:r>
                    </a:p>
                  </a:txBody>
                  <a:tcPr marL="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14.3%</a:t>
                      </a:r>
                    </a:p>
                  </a:txBody>
                  <a:tcPr marL="0" marR="18288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r"/>
                      <a:r>
                        <a:rPr lang="en-US" sz="1300" b="0" i="0" baseline="0" dirty="0"/>
                        <a:t>13,780</a:t>
                      </a:r>
                    </a:p>
                  </a:txBody>
                  <a:tcPr marL="0" marR="27432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6.0%</a:t>
                      </a:r>
                    </a:p>
                  </a:txBody>
                  <a:tcPr marL="0" marR="27432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1139894517"/>
                  </a:ext>
                </a:extLst>
              </a:tr>
              <a:tr h="267022">
                <a:tc>
                  <a:txBody>
                    <a:bodyPr/>
                    <a:lstStyle/>
                    <a:p>
                      <a:r>
                        <a:rPr lang="en-US" sz="1300" b="0" i="0" baseline="0" dirty="0"/>
                        <a:t>Dwelling DP1</a:t>
                      </a:r>
                    </a:p>
                  </a:txBody>
                  <a:tcPr marR="0"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300" b="0" i="0" baseline="0" dirty="0"/>
                        <a:t>$113,386,507</a:t>
                      </a:r>
                    </a:p>
                  </a:txBody>
                  <a:tcPr marL="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13.2%</a:t>
                      </a:r>
                    </a:p>
                  </a:txBody>
                  <a:tcPr marL="0" marR="18288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300" b="0" i="0" baseline="0" dirty="0"/>
                        <a:t>$5,009,030</a:t>
                      </a:r>
                    </a:p>
                  </a:txBody>
                  <a:tcPr marL="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24.1%</a:t>
                      </a:r>
                    </a:p>
                  </a:txBody>
                  <a:tcPr marL="0" marR="27432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300" b="0" i="0" baseline="0" dirty="0"/>
                        <a:t>$118,395,537</a:t>
                      </a:r>
                    </a:p>
                  </a:txBody>
                  <a:tcPr marL="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13.6%</a:t>
                      </a:r>
                    </a:p>
                  </a:txBody>
                  <a:tcPr marL="0" marR="18288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300" b="0" i="0" baseline="0" dirty="0"/>
                        <a:t>1,771</a:t>
                      </a:r>
                    </a:p>
                  </a:txBody>
                  <a:tcPr marL="0" marR="27432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3.4%</a:t>
                      </a:r>
                    </a:p>
                  </a:txBody>
                  <a:tcPr marL="0" marR="27432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09330398"/>
                  </a:ext>
                </a:extLst>
              </a:tr>
              <a:tr h="267022">
                <a:tc>
                  <a:txBody>
                    <a:bodyPr/>
                    <a:lstStyle/>
                    <a:p>
                      <a:r>
                        <a:rPr lang="en-US" sz="1300" b="0" i="0" baseline="0" dirty="0"/>
                        <a:t>Mobile Home (MH)</a:t>
                      </a:r>
                    </a:p>
                  </a:txBody>
                  <a:tcPr marR="0"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r"/>
                      <a:r>
                        <a:rPr lang="en-US" sz="1300" b="0" i="0" baseline="0" dirty="0"/>
                        <a:t>$83,191,926</a:t>
                      </a:r>
                    </a:p>
                  </a:txBody>
                  <a:tcPr marL="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13.4%</a:t>
                      </a:r>
                    </a:p>
                  </a:txBody>
                  <a:tcPr marL="0" marR="18288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r"/>
                      <a:r>
                        <a:rPr lang="en-US" sz="1300" b="0" i="0" baseline="0" dirty="0"/>
                        <a:t>$36,035,335</a:t>
                      </a:r>
                    </a:p>
                  </a:txBody>
                  <a:tcPr marL="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42.2%</a:t>
                      </a:r>
                    </a:p>
                  </a:txBody>
                  <a:tcPr marL="0" marR="27432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r"/>
                      <a:r>
                        <a:rPr lang="en-US" sz="1300" b="0" i="0" baseline="0" dirty="0"/>
                        <a:t>$119,227,261</a:t>
                      </a:r>
                    </a:p>
                  </a:txBody>
                  <a:tcPr marL="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22.1%</a:t>
                      </a:r>
                    </a:p>
                  </a:txBody>
                  <a:tcPr marL="0" marR="18288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r"/>
                      <a:r>
                        <a:rPr lang="en-US" sz="1300" b="0" i="0" baseline="0" dirty="0"/>
                        <a:t>16,834</a:t>
                      </a:r>
                    </a:p>
                  </a:txBody>
                  <a:tcPr marL="0" marR="27432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26.0%</a:t>
                      </a:r>
                    </a:p>
                  </a:txBody>
                  <a:tcPr marL="0" marR="27432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2479569287"/>
                  </a:ext>
                </a:extLst>
              </a:tr>
              <a:tr h="267022">
                <a:tc>
                  <a:txBody>
                    <a:bodyPr/>
                    <a:lstStyle/>
                    <a:p>
                      <a:r>
                        <a:rPr lang="en-US" sz="1300" b="0" i="0" baseline="0" dirty="0"/>
                        <a:t>Dwelling MH</a:t>
                      </a:r>
                    </a:p>
                  </a:txBody>
                  <a:tcPr marR="0"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300" b="0" i="0" baseline="0" dirty="0"/>
                        <a:t>$15,594,913</a:t>
                      </a:r>
                    </a:p>
                  </a:txBody>
                  <a:tcPr marL="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13.6%</a:t>
                      </a:r>
                    </a:p>
                  </a:txBody>
                  <a:tcPr marL="0" marR="18288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300" b="0" i="0" baseline="0" dirty="0"/>
                        <a:t>$4,091,016</a:t>
                      </a:r>
                    </a:p>
                  </a:txBody>
                  <a:tcPr marL="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39.6%</a:t>
                      </a:r>
                    </a:p>
                  </a:txBody>
                  <a:tcPr marL="0" marR="27432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300" b="0" i="0" baseline="0" dirty="0"/>
                        <a:t>$19,685,929</a:t>
                      </a:r>
                    </a:p>
                  </a:txBody>
                  <a:tcPr marL="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19.0%</a:t>
                      </a:r>
                    </a:p>
                  </a:txBody>
                  <a:tcPr marL="0" marR="18288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300" b="0" i="0" baseline="0" dirty="0"/>
                        <a:t>3,429</a:t>
                      </a:r>
                    </a:p>
                  </a:txBody>
                  <a:tcPr marL="0" marR="27432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Arial"/>
                          <a:ea typeface="+mn-ea"/>
                          <a:cs typeface="+mn-cs"/>
                        </a:rPr>
                        <a:t>17.4%</a:t>
                      </a:r>
                    </a:p>
                  </a:txBody>
                  <a:tcPr marL="0" marR="27432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345945"/>
                  </a:ext>
                </a:extLst>
              </a:tr>
              <a:tr h="267022">
                <a:tc>
                  <a:txBody>
                    <a:bodyPr/>
                    <a:lstStyle/>
                    <a:p>
                      <a:pPr algn="ctr"/>
                      <a:r>
                        <a:rPr lang="en-US" sz="1300" b="1" i="0" baseline="0" dirty="0"/>
                        <a:t>Total</a:t>
                      </a:r>
                    </a:p>
                  </a:txBody>
                  <a:tcPr marR="0" marT="0" marB="0" anchor="ctr">
                    <a:lnL w="28575"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r"/>
                      <a:r>
                        <a:rPr lang="en-US" sz="1300" b="1" i="0" baseline="0" dirty="0"/>
                        <a:t>$3,333,876,210</a:t>
                      </a:r>
                    </a:p>
                  </a:txBody>
                  <a:tcPr marL="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a:ea typeface="+mn-ea"/>
                          <a:cs typeface="+mn-cs"/>
                        </a:rPr>
                        <a:t>13.4%</a:t>
                      </a:r>
                    </a:p>
                  </a:txBody>
                  <a:tcPr marL="0" marR="18288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r"/>
                      <a:r>
                        <a:rPr lang="en-US" sz="1300" b="1" i="0" baseline="0" dirty="0"/>
                        <a:t>$236,320,851</a:t>
                      </a:r>
                    </a:p>
                  </a:txBody>
                  <a:tcPr marL="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a:ea typeface="+mn-ea"/>
                          <a:cs typeface="+mn-cs"/>
                        </a:rPr>
                        <a:t>22.8%</a:t>
                      </a:r>
                    </a:p>
                  </a:txBody>
                  <a:tcPr marL="0" marR="27432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r"/>
                      <a:r>
                        <a:rPr lang="en-US" sz="1300" b="1" i="0" baseline="0" dirty="0"/>
                        <a:t>$3,570,197,061</a:t>
                      </a:r>
                    </a:p>
                  </a:txBody>
                  <a:tcPr marL="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a:ea typeface="+mn-ea"/>
                          <a:cs typeface="+mn-cs"/>
                        </a:rPr>
                        <a:t>14.0%</a:t>
                      </a:r>
                    </a:p>
                  </a:txBody>
                  <a:tcPr marL="0" marR="18288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algn="r"/>
                      <a:r>
                        <a:rPr lang="en-US" sz="1300" b="1" i="0" baseline="0" dirty="0"/>
                        <a:t>79,867</a:t>
                      </a:r>
                    </a:p>
                  </a:txBody>
                  <a:tcPr marL="0" marR="274320" marT="0" marB="0" anchor="ctr">
                    <a:lnL w="28575"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0D8E8"/>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Arial"/>
                          <a:ea typeface="+mn-ea"/>
                          <a:cs typeface="+mn-cs"/>
                        </a:rPr>
                        <a:t>6.7%</a:t>
                      </a:r>
                    </a:p>
                  </a:txBody>
                  <a:tcPr marL="0" marR="274320" marT="0" marB="0" anchor="ctr">
                    <a:lnL w="12700" cap="flat" cmpd="sng" algn="ctr">
                      <a:solidFill>
                        <a:schemeClr val="bg2">
                          <a:lumMod val="90000"/>
                        </a:schemeClr>
                      </a:solidFill>
                      <a:prstDash val="solid"/>
                      <a:round/>
                      <a:headEnd type="none" w="med" len="med"/>
                      <a:tailEnd type="none" w="med" len="med"/>
                    </a:lnL>
                    <a:lnR w="28575"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bg2">
                          <a:lumMod val="90000"/>
                        </a:schemeClr>
                      </a:solidFill>
                      <a:prstDash val="solid"/>
                      <a:round/>
                      <a:headEnd type="none" w="med" len="med"/>
                      <a:tailEnd type="none" w="med" len="med"/>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858340818"/>
                  </a:ext>
                </a:extLst>
              </a:tr>
            </a:tbl>
          </a:graphicData>
        </a:graphic>
      </p:graphicFrame>
    </p:spTree>
    <p:extLst>
      <p:ext uri="{BB962C8B-B14F-4D97-AF65-F5344CB8AC3E}">
        <p14:creationId xmlns:p14="http://schemas.microsoft.com/office/powerpoint/2010/main" val="18198288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4B18A4A9-2EBA-CF43-99A0-D26AEB2B3F49}"/>
              </a:ext>
            </a:extLst>
          </p:cNvPr>
          <p:cNvSpPr txBox="1">
            <a:spLocks/>
          </p:cNvSpPr>
          <p:nvPr/>
        </p:nvSpPr>
        <p:spPr>
          <a:xfrm>
            <a:off x="259080" y="36576"/>
            <a:ext cx="11750040" cy="95097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j-ea"/>
                <a:cs typeface="Arial" panose="020B0604020202020204" pitchFamily="34" charset="0"/>
              </a:rPr>
              <a:t>Conclusions</a:t>
            </a:r>
          </a:p>
        </p:txBody>
      </p:sp>
      <p:sp>
        <p:nvSpPr>
          <p:cNvPr id="2" name="Slide Number Placeholder 1">
            <a:extLst>
              <a:ext uri="{FF2B5EF4-FFF2-40B4-BE49-F238E27FC236}">
                <a16:creationId xmlns:a16="http://schemas.microsoft.com/office/drawing/2014/main" id="{422FD12D-8860-DB35-584E-4EA6CAA105AD}"/>
              </a:ext>
            </a:extLst>
          </p:cNvPr>
          <p:cNvSpPr>
            <a:spLocks noGrp="1"/>
          </p:cNvSpPr>
          <p:nvPr>
            <p:ph type="sldNum" sz="quarter" idx="4"/>
          </p:nvPr>
        </p:nvSpPr>
        <p:spPr/>
        <p:txBody>
          <a:bodyPr/>
          <a:lstStyle/>
          <a:p>
            <a:r>
              <a:rPr lang="en-US" dirty="0"/>
              <a:t>Page </a:t>
            </a:r>
            <a:fld id="{AF73B3ED-51D0-4C6E-B056-A36CCC258EB5}" type="slidenum">
              <a:rPr lang="en-US" smtClean="0"/>
              <a:pPr/>
              <a:t>19</a:t>
            </a:fld>
            <a:endParaRPr lang="en-US" dirty="0"/>
          </a:p>
        </p:txBody>
      </p:sp>
      <p:sp>
        <p:nvSpPr>
          <p:cNvPr id="4" name="TextBox 3">
            <a:extLst>
              <a:ext uri="{FF2B5EF4-FFF2-40B4-BE49-F238E27FC236}">
                <a16:creationId xmlns:a16="http://schemas.microsoft.com/office/drawing/2014/main" id="{1094CBF3-2640-B910-EDDA-65F357B46141}"/>
              </a:ext>
            </a:extLst>
          </p:cNvPr>
          <p:cNvSpPr txBox="1"/>
          <p:nvPr/>
        </p:nvSpPr>
        <p:spPr>
          <a:xfrm>
            <a:off x="259080" y="1332191"/>
            <a:ext cx="11673840" cy="4093428"/>
          </a:xfrm>
          <a:prstGeom prst="rect">
            <a:avLst/>
          </a:prstGeom>
          <a:noFill/>
        </p:spPr>
        <p:txBody>
          <a:bodyPr wrap="square" rtlCol="0">
            <a:spAutoFit/>
          </a:bodyPr>
          <a:lstStyle/>
          <a:p>
            <a:r>
              <a:rPr lang="en-US" sz="2000" dirty="0"/>
              <a:t>Rates must be actuarially sound pursuant to s. 627.062, F.S., and not competitive with approved rates charged in the admitted voluntary market, so that the corporation functions as a true residual insurer.</a:t>
            </a:r>
          </a:p>
          <a:p>
            <a:endParaRPr lang="en-US" sz="2000" dirty="0"/>
          </a:p>
          <a:p>
            <a:r>
              <a:rPr lang="en-US" sz="2000" dirty="0"/>
              <a:t>With the implementation of SB 2A and improvement in the litigation rates, Citizens’ overall rate need for actuarial soundness has shown great improvement in the last two years.</a:t>
            </a:r>
          </a:p>
          <a:p>
            <a:endParaRPr lang="en-US" sz="2000" dirty="0"/>
          </a:p>
          <a:p>
            <a:r>
              <a:rPr lang="en-US" sz="2000" dirty="0"/>
              <a:t>SB 2A results in savings for Citizens, which reduces the probability and severity of assessments.</a:t>
            </a:r>
          </a:p>
          <a:p>
            <a:endParaRPr lang="en-US" sz="2000" dirty="0"/>
          </a:p>
          <a:p>
            <a:r>
              <a:rPr lang="en-US" sz="2000" dirty="0"/>
              <a:t>Even if the proposed rate changes are approved, Citizens’ rates will not be actuarially sound and more importantly, </a:t>
            </a:r>
            <a:r>
              <a:rPr lang="en-US" sz="2000" b="1" dirty="0"/>
              <a:t>98%</a:t>
            </a:r>
            <a:r>
              <a:rPr lang="en-US" sz="2000" dirty="0"/>
              <a:t> of policies will remain overly competitive.</a:t>
            </a:r>
          </a:p>
          <a:p>
            <a:endParaRPr lang="en-US" sz="2000" dirty="0"/>
          </a:p>
          <a:p>
            <a:r>
              <a:rPr lang="en-US" sz="2000" dirty="0"/>
              <a:t>Recommendations meet the dual statutory requirements of moving rates towards actuarial soundness and non-competitiveness while also adhering to the 14% glidepath.</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7556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4B18A4A9-2EBA-CF43-99A0-D26AEB2B3F49}"/>
              </a:ext>
            </a:extLst>
          </p:cNvPr>
          <p:cNvSpPr txBox="1">
            <a:spLocks/>
          </p:cNvSpPr>
          <p:nvPr/>
        </p:nvSpPr>
        <p:spPr>
          <a:xfrm>
            <a:off x="259080" y="36576"/>
            <a:ext cx="11750040" cy="95097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j-ea"/>
                <a:cs typeface="Arial" panose="020B0604020202020204" pitchFamily="34" charset="0"/>
              </a:rPr>
              <a:t>Proposed Rate Changes</a:t>
            </a:r>
          </a:p>
        </p:txBody>
      </p:sp>
      <p:sp>
        <p:nvSpPr>
          <p:cNvPr id="2" name="Slide Number Placeholder 1">
            <a:extLst>
              <a:ext uri="{FF2B5EF4-FFF2-40B4-BE49-F238E27FC236}">
                <a16:creationId xmlns:a16="http://schemas.microsoft.com/office/drawing/2014/main" id="{422FD12D-8860-DB35-584E-4EA6CAA105AD}"/>
              </a:ext>
            </a:extLst>
          </p:cNvPr>
          <p:cNvSpPr>
            <a:spLocks noGrp="1"/>
          </p:cNvSpPr>
          <p:nvPr>
            <p:ph type="sldNum" sz="quarter" idx="4"/>
          </p:nvPr>
        </p:nvSpPr>
        <p:spPr/>
        <p:txBody>
          <a:bodyPr/>
          <a:lstStyle/>
          <a:p>
            <a:r>
              <a:rPr lang="en-US"/>
              <a:t>Page </a:t>
            </a:r>
            <a:fld id="{AF73B3ED-51D0-4C6E-B056-A36CCC258EB5}" type="slidenum">
              <a:rPr lang="en-US" smtClean="0"/>
              <a:pPr/>
              <a:t>2</a:t>
            </a:fld>
            <a:endParaRPr lang="en-US" dirty="0"/>
          </a:p>
        </p:txBody>
      </p:sp>
      <p:sp>
        <p:nvSpPr>
          <p:cNvPr id="4" name="TextBox 3">
            <a:extLst>
              <a:ext uri="{FF2B5EF4-FFF2-40B4-BE49-F238E27FC236}">
                <a16:creationId xmlns:a16="http://schemas.microsoft.com/office/drawing/2014/main" id="{80CBDA3A-8D69-0253-20E2-9D365EDA96B1}"/>
              </a:ext>
            </a:extLst>
          </p:cNvPr>
          <p:cNvSpPr txBox="1"/>
          <p:nvPr/>
        </p:nvSpPr>
        <p:spPr>
          <a:xfrm>
            <a:off x="259080" y="1172309"/>
            <a:ext cx="11561618" cy="2331407"/>
          </a:xfrm>
          <a:prstGeom prst="rect">
            <a:avLst/>
          </a:prstGeom>
          <a:noFill/>
        </p:spPr>
        <p:txBody>
          <a:bodyPr wrap="square" rtlCol="0">
            <a:spAutoFit/>
          </a:bodyPr>
          <a:lstStyle/>
          <a:p>
            <a:r>
              <a:rPr lang="en-US" sz="2100" dirty="0"/>
              <a:t>Citizens’ statutory requirements for rate changes:</a:t>
            </a:r>
          </a:p>
          <a:p>
            <a:endParaRPr lang="en-US" sz="1050" dirty="0"/>
          </a:p>
          <a:p>
            <a:pPr marL="457200" indent="-457200">
              <a:buFont typeface="+mj-lt"/>
              <a:buAutoNum type="arabicPeriod"/>
            </a:pPr>
            <a:r>
              <a:rPr lang="en-US" sz="2100" dirty="0"/>
              <a:t>Rates must be actuarially sound pursuant to s. 627.062 and not competitive with approved rates charged in the admitted voluntary market, so that the corporation functions as a true residual insurer.</a:t>
            </a:r>
          </a:p>
          <a:p>
            <a:pPr marL="457200" indent="-457200">
              <a:buFont typeface="+mj-lt"/>
              <a:buAutoNum type="arabicPeriod"/>
            </a:pPr>
            <a:endParaRPr lang="en-US" sz="900" dirty="0"/>
          </a:p>
          <a:p>
            <a:pPr marL="457200" indent="-457200">
              <a:buFont typeface="+mj-lt"/>
              <a:buAutoNum type="arabicPeriod"/>
            </a:pPr>
            <a:r>
              <a:rPr lang="en-US" sz="2100" dirty="0"/>
              <a:t>Citizens makes recommendations to the OIR for rate changes, and the OIR establish Citizens’ rates. </a:t>
            </a:r>
          </a:p>
        </p:txBody>
      </p:sp>
      <p:graphicFrame>
        <p:nvGraphicFramePr>
          <p:cNvPr id="5" name="Table 4">
            <a:extLst>
              <a:ext uri="{FF2B5EF4-FFF2-40B4-BE49-F238E27FC236}">
                <a16:creationId xmlns:a16="http://schemas.microsoft.com/office/drawing/2014/main" id="{4DDA04D9-FD06-FC08-EAF2-54BCE22A9A49}"/>
              </a:ext>
            </a:extLst>
          </p:cNvPr>
          <p:cNvGraphicFramePr>
            <a:graphicFrameLocks noGrp="1"/>
          </p:cNvGraphicFramePr>
          <p:nvPr>
            <p:extLst>
              <p:ext uri="{D42A27DB-BD31-4B8C-83A1-F6EECF244321}">
                <p14:modId xmlns:p14="http://schemas.microsoft.com/office/powerpoint/2010/main" val="1673376496"/>
              </p:ext>
            </p:extLst>
          </p:nvPr>
        </p:nvGraphicFramePr>
        <p:xfrm>
          <a:off x="544222" y="3503716"/>
          <a:ext cx="11103555" cy="2382216"/>
        </p:xfrm>
        <a:graphic>
          <a:graphicData uri="http://schemas.openxmlformats.org/drawingml/2006/table">
            <a:tbl>
              <a:tblPr firstRow="1" bandRow="1"/>
              <a:tblGrid>
                <a:gridCol w="2740845">
                  <a:extLst>
                    <a:ext uri="{9D8B030D-6E8A-4147-A177-3AD203B41FA5}">
                      <a16:colId xmlns:a16="http://schemas.microsoft.com/office/drawing/2014/main" val="3906022971"/>
                    </a:ext>
                  </a:extLst>
                </a:gridCol>
                <a:gridCol w="2302933">
                  <a:extLst>
                    <a:ext uri="{9D8B030D-6E8A-4147-A177-3AD203B41FA5}">
                      <a16:colId xmlns:a16="http://schemas.microsoft.com/office/drawing/2014/main" val="447009931"/>
                    </a:ext>
                  </a:extLst>
                </a:gridCol>
                <a:gridCol w="1828800">
                  <a:extLst>
                    <a:ext uri="{9D8B030D-6E8A-4147-A177-3AD203B41FA5}">
                      <a16:colId xmlns:a16="http://schemas.microsoft.com/office/drawing/2014/main" val="4195658864"/>
                    </a:ext>
                  </a:extLst>
                </a:gridCol>
                <a:gridCol w="2345834">
                  <a:extLst>
                    <a:ext uri="{9D8B030D-6E8A-4147-A177-3AD203B41FA5}">
                      <a16:colId xmlns:a16="http://schemas.microsoft.com/office/drawing/2014/main" val="1765279899"/>
                    </a:ext>
                  </a:extLst>
                </a:gridCol>
                <a:gridCol w="1885143">
                  <a:extLst>
                    <a:ext uri="{9D8B030D-6E8A-4147-A177-3AD203B41FA5}">
                      <a16:colId xmlns:a16="http://schemas.microsoft.com/office/drawing/2014/main" val="1260608711"/>
                    </a:ext>
                  </a:extLst>
                </a:gridCol>
              </a:tblGrid>
              <a:tr h="554362">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2000" b="0" dirty="0"/>
                        <a:t>Product </a:t>
                      </a:r>
                    </a:p>
                    <a:p>
                      <a:pPr algn="ctr"/>
                      <a:r>
                        <a:rPr lang="en-US" sz="2000" b="0" dirty="0"/>
                        <a:t>Line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2000" b="0" dirty="0"/>
                        <a:t>In-Force Premium</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2000" b="0" dirty="0"/>
                        <a:t>Uncapped Indication</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2000" b="0" dirty="0"/>
                        <a:t>Non-Competitive </a:t>
                      </a:r>
                    </a:p>
                    <a:p>
                      <a:pPr algn="ctr"/>
                      <a:r>
                        <a:rPr lang="en-US" sz="2000" b="0" dirty="0"/>
                        <a:t>% Change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pPr algn="ctr"/>
                      <a:r>
                        <a:rPr lang="en-US" sz="2000" b="0" dirty="0"/>
                        <a:t>Proposed Rate % Change</a:t>
                      </a:r>
                    </a:p>
                  </a:txBody>
                  <a:tcPr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1F497D"/>
                    </a:solidFill>
                  </a:tcPr>
                </a:tc>
                <a:extLst>
                  <a:ext uri="{0D108BD9-81ED-4DB2-BD59-A6C34878D82A}">
                    <a16:rowId xmlns:a16="http://schemas.microsoft.com/office/drawing/2014/main" val="4040368065"/>
                  </a:ext>
                </a:extLst>
              </a:tr>
              <a:tr h="42831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Personal Multi-peril</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2000" dirty="0"/>
                        <a:t>$3,237,890,190</a:t>
                      </a:r>
                    </a:p>
                  </a:txBody>
                  <a:tcPr marR="27432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23.1%</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92.8%</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13.9%</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38626635"/>
                  </a:ext>
                </a:extLst>
              </a:tr>
              <a:tr h="42831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Personal Wind-Only</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000" dirty="0"/>
                        <a:t>$332,306,870</a:t>
                      </a:r>
                    </a:p>
                  </a:txBody>
                  <a:tcPr marR="27432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73.2%</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N/A</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15.0%</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3644473249"/>
                  </a:ext>
                </a:extLst>
              </a:tr>
              <a:tr h="428312">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Commercial</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2000" dirty="0"/>
                        <a:t>$571,875,247</a:t>
                      </a:r>
                    </a:p>
                  </a:txBody>
                  <a:tcPr marR="274320"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27.9%</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N/A</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10.3%</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75351145"/>
                  </a:ext>
                </a:extLst>
              </a:tr>
              <a:tr h="163837">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Total</a:t>
                      </a:r>
                    </a:p>
                  </a:txBody>
                  <a:tcPr anchor="ctr">
                    <a:lnL w="12700" cmpd="sng">
                      <a:solidFill>
                        <a:sysClr val="window" lastClr="FFFFFF"/>
                      </a:solidFill>
                    </a:lnL>
                    <a:lnR w="12700" cap="flat" cmpd="sng" algn="ctr">
                      <a:solidFill>
                        <a:schemeClr val="bg2"/>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r"/>
                      <a:r>
                        <a:rPr lang="en-US" sz="2000" dirty="0"/>
                        <a:t>$4,142,072,307</a:t>
                      </a:r>
                    </a:p>
                  </a:txBody>
                  <a:tcPr marR="27432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27.8%</a:t>
                      </a:r>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endParaRPr lang="en-US" sz="2000" dirty="0"/>
                    </a:p>
                  </a:txBody>
                  <a:tcPr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algn="ctr"/>
                      <a:r>
                        <a:rPr lang="en-US" sz="2000" dirty="0"/>
                        <a:t>13.5%</a:t>
                      </a:r>
                    </a:p>
                  </a:txBody>
                  <a:tcPr anchor="ctr">
                    <a:lnL w="12700" cap="flat" cmpd="sng" algn="ctr">
                      <a:solidFill>
                        <a:schemeClr val="bg2"/>
                      </a:solidFill>
                      <a:prstDash val="solid"/>
                      <a:round/>
                      <a:headEnd type="none" w="med" len="med"/>
                      <a:tailEnd type="none" w="med" len="med"/>
                    </a:lnL>
                    <a:lnR w="12700" cmpd="sng">
                      <a:solidFill>
                        <a:sysClr val="window" lastClr="FFFFFF"/>
                      </a:solidFill>
                    </a:lnR>
                    <a:lnT w="12700" cap="flat" cmpd="sng" algn="ctr">
                      <a:solidFill>
                        <a:sysClr val="windowText" lastClr="000000"/>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D0D8E8"/>
                    </a:solidFill>
                  </a:tcPr>
                </a:tc>
                <a:extLst>
                  <a:ext uri="{0D108BD9-81ED-4DB2-BD59-A6C34878D82A}">
                    <a16:rowId xmlns:a16="http://schemas.microsoft.com/office/drawing/2014/main" val="3313185791"/>
                  </a:ext>
                </a:extLst>
              </a:tr>
            </a:tbl>
          </a:graphicData>
        </a:graphic>
      </p:graphicFrame>
    </p:spTree>
    <p:extLst>
      <p:ext uri="{BB962C8B-B14F-4D97-AF65-F5344CB8AC3E}">
        <p14:creationId xmlns:p14="http://schemas.microsoft.com/office/powerpoint/2010/main" val="25146024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4B18A4A9-2EBA-CF43-99A0-D26AEB2B3F49}"/>
              </a:ext>
            </a:extLst>
          </p:cNvPr>
          <p:cNvSpPr txBox="1">
            <a:spLocks/>
          </p:cNvSpPr>
          <p:nvPr/>
        </p:nvSpPr>
        <p:spPr>
          <a:xfrm>
            <a:off x="259080" y="36576"/>
            <a:ext cx="11750040" cy="95097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0" dirty="0">
                <a:solidFill>
                  <a:sysClr val="window" lastClr="FFFFFF">
                    <a:lumMod val="95000"/>
                  </a:sysClr>
                </a:solidFill>
              </a:rPr>
              <a:t>Appendix</a:t>
            </a:r>
            <a:endParaRPr kumimoji="0" lang="en-US" sz="40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j-ea"/>
              <a:cs typeface="Arial" panose="020B0604020202020204" pitchFamily="34" charset="0"/>
            </a:endParaRPr>
          </a:p>
        </p:txBody>
      </p:sp>
      <p:sp>
        <p:nvSpPr>
          <p:cNvPr id="2" name="Slide Number Placeholder 1">
            <a:extLst>
              <a:ext uri="{FF2B5EF4-FFF2-40B4-BE49-F238E27FC236}">
                <a16:creationId xmlns:a16="http://schemas.microsoft.com/office/drawing/2014/main" id="{422FD12D-8860-DB35-584E-4EA6CAA105AD}"/>
              </a:ext>
            </a:extLst>
          </p:cNvPr>
          <p:cNvSpPr>
            <a:spLocks noGrp="1"/>
          </p:cNvSpPr>
          <p:nvPr>
            <p:ph type="sldNum" sz="quarter" idx="4"/>
          </p:nvPr>
        </p:nvSpPr>
        <p:spPr/>
        <p:txBody>
          <a:bodyPr/>
          <a:lstStyle/>
          <a:p>
            <a:r>
              <a:rPr lang="en-US"/>
              <a:t>Page </a:t>
            </a:r>
            <a:fld id="{AF73B3ED-51D0-4C6E-B056-A36CCC258EB5}" type="slidenum">
              <a:rPr lang="en-US" smtClean="0"/>
              <a:pPr/>
              <a:t>20</a:t>
            </a:fld>
            <a:endParaRPr lang="en-US" dirty="0"/>
          </a:p>
        </p:txBody>
      </p:sp>
    </p:spTree>
    <p:extLst>
      <p:ext uri="{BB962C8B-B14F-4D97-AF65-F5344CB8AC3E}">
        <p14:creationId xmlns:p14="http://schemas.microsoft.com/office/powerpoint/2010/main" val="1371929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4B18A4A9-2EBA-CF43-99A0-D26AEB2B3F49}"/>
              </a:ext>
            </a:extLst>
          </p:cNvPr>
          <p:cNvSpPr txBox="1">
            <a:spLocks/>
          </p:cNvSpPr>
          <p:nvPr/>
        </p:nvSpPr>
        <p:spPr>
          <a:xfrm>
            <a:off x="259080" y="36576"/>
            <a:ext cx="11750040" cy="95097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0" dirty="0">
                <a:solidFill>
                  <a:sysClr val="window" lastClr="FFFFFF">
                    <a:lumMod val="95000"/>
                  </a:sysClr>
                </a:solidFill>
              </a:rPr>
              <a:t>Slide 8 Notes and Assumptions</a:t>
            </a:r>
            <a:endParaRPr kumimoji="0" lang="en-US" sz="40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j-ea"/>
              <a:cs typeface="Arial" panose="020B0604020202020204" pitchFamily="34" charset="0"/>
            </a:endParaRPr>
          </a:p>
        </p:txBody>
      </p:sp>
      <p:sp>
        <p:nvSpPr>
          <p:cNvPr id="2" name="Slide Number Placeholder 1">
            <a:extLst>
              <a:ext uri="{FF2B5EF4-FFF2-40B4-BE49-F238E27FC236}">
                <a16:creationId xmlns:a16="http://schemas.microsoft.com/office/drawing/2014/main" id="{422FD12D-8860-DB35-584E-4EA6CAA105AD}"/>
              </a:ext>
            </a:extLst>
          </p:cNvPr>
          <p:cNvSpPr>
            <a:spLocks noGrp="1"/>
          </p:cNvSpPr>
          <p:nvPr>
            <p:ph type="sldNum" sz="quarter" idx="4"/>
          </p:nvPr>
        </p:nvSpPr>
        <p:spPr/>
        <p:txBody>
          <a:bodyPr/>
          <a:lstStyle/>
          <a:p>
            <a:r>
              <a:rPr lang="en-US"/>
              <a:t>Page </a:t>
            </a:r>
            <a:fld id="{AF73B3ED-51D0-4C6E-B056-A36CCC258EB5}" type="slidenum">
              <a:rPr lang="en-US" smtClean="0"/>
              <a:pPr/>
              <a:t>21</a:t>
            </a:fld>
            <a:endParaRPr lang="en-US" dirty="0"/>
          </a:p>
        </p:txBody>
      </p:sp>
      <p:sp>
        <p:nvSpPr>
          <p:cNvPr id="5" name="TextBox 4">
            <a:extLst>
              <a:ext uri="{FF2B5EF4-FFF2-40B4-BE49-F238E27FC236}">
                <a16:creationId xmlns:a16="http://schemas.microsoft.com/office/drawing/2014/main" id="{50FB128A-FF52-01FE-4B3C-733C27D0805C}"/>
              </a:ext>
            </a:extLst>
          </p:cNvPr>
          <p:cNvSpPr txBox="1"/>
          <p:nvPr/>
        </p:nvSpPr>
        <p:spPr>
          <a:xfrm>
            <a:off x="259080" y="1320730"/>
            <a:ext cx="11570825" cy="4816703"/>
          </a:xfrm>
          <a:prstGeom prst="rect">
            <a:avLst/>
          </a:prstGeom>
          <a:noFill/>
        </p:spPr>
        <p:txBody>
          <a:bodyPr wrap="square" rtlCol="0">
            <a:spAutoFit/>
          </a:bodyPr>
          <a:lstStyle/>
          <a:p>
            <a:pPr marL="342900" indent="-342900">
              <a:buFont typeface="+mj-lt"/>
              <a:buAutoNum type="arabicParenR"/>
            </a:pPr>
            <a:r>
              <a:rPr lang="en-US" sz="1300" dirty="0"/>
              <a:t>Storm Risk is as measured by the 1-in-100 year probable maximum loss (PML) plus estimated loss adjustment expenses using the Florida Hurricane Catastrophe Fund (FHCF) account allocation where PLA and CLA are combined for years 2013 through 2023. In these years, PLA/CLA combined PMLs are added to the Coastal PMLs to be consistent for surplus distribution. As of January 2024, Citizens combined the three accounts into a single account. In general, the PMLs presented are as projected at the beginning of storm season; with the exception of 2017 which is as of 08/31, 2021 is as of 09/30, 2022 is as of 9/30, 2023 is as of 9/30, and 2024 is projected to 09/30. </a:t>
            </a:r>
          </a:p>
          <a:p>
            <a:pPr marL="228600" indent="-228600">
              <a:buFont typeface="+mj-lt"/>
              <a:buAutoNum type="arabicParenR"/>
            </a:pPr>
            <a:endParaRPr lang="en-US" sz="1200" dirty="0"/>
          </a:p>
          <a:p>
            <a:pPr marL="342900" indent="-342900" fontAlgn="base">
              <a:buFont typeface="+mj-lt"/>
              <a:buAutoNum type="arabicParenR"/>
            </a:pPr>
            <a:r>
              <a:rPr lang="en-US" sz="1300" dirty="0"/>
              <a:t>Surplus and Assessments are as projected at beginning of storm season. Not all PLA/CLA surplus is needed to fund storm risk in 2014. In 2015 - 2021, not all surplus in PLA/CLA and the Coastal Account is needed to fund storm risk. Any remaining surplus available within an individual account is available to fund a second event. As mentioned above, beginning January 2024, Citizens combined the PLA, CLA and Coastal Account into a single “Citizens” account. The surplus from each is combined from this point forward.</a:t>
            </a:r>
          </a:p>
          <a:p>
            <a:pPr marL="228600" indent="-228600">
              <a:buFont typeface="+mj-lt"/>
              <a:buAutoNum type="arabicParenR"/>
            </a:pPr>
            <a:endParaRPr lang="en-US" sz="1200" dirty="0"/>
          </a:p>
          <a:p>
            <a:pPr marL="342900" indent="-342900">
              <a:buFont typeface="+mj-lt"/>
              <a:buAutoNum type="arabicParenR"/>
            </a:pPr>
            <a:r>
              <a:rPr lang="en-US" sz="1300" dirty="0"/>
              <a:t>Florida Hurricane Catastrophe Fund (FHCF) is as projected at beginning of storm season; except for 2017, 2018, 2021 and 2022 which are Citizens' initial data submission to the FHCF.</a:t>
            </a:r>
          </a:p>
          <a:p>
            <a:pPr marL="228600" marR="0" lvl="0" indent="-228600" fontAlgn="auto">
              <a:lnSpc>
                <a:spcPct val="100000"/>
              </a:lnSpc>
              <a:spcBef>
                <a:spcPts val="0"/>
              </a:spcBef>
              <a:spcAft>
                <a:spcPts val="0"/>
              </a:spcAft>
              <a:buClrTx/>
              <a:buSzTx/>
              <a:buFont typeface="+mj-lt"/>
              <a:buAutoNum type="arabicParenR"/>
              <a:tabLst/>
              <a:defRPr/>
            </a:pPr>
            <a:endParaRPr lang="en-US" sz="1200" dirty="0"/>
          </a:p>
          <a:p>
            <a:pPr marL="342900" marR="0" lvl="0" indent="-342900" fontAlgn="auto">
              <a:lnSpc>
                <a:spcPct val="100000"/>
              </a:lnSpc>
              <a:spcBef>
                <a:spcPts val="0"/>
              </a:spcBef>
              <a:spcAft>
                <a:spcPts val="0"/>
              </a:spcAft>
              <a:buClrTx/>
              <a:buSzTx/>
              <a:buFont typeface="+mj-lt"/>
              <a:buAutoNum type="arabicParenR"/>
              <a:tabLst/>
              <a:defRPr/>
            </a:pPr>
            <a:r>
              <a:rPr lang="en-US" sz="1300" dirty="0"/>
              <a:t>Private Risk Transfer amounts presented in the graph reflect the full amount secured regardless of the attachment or exhaustion point. In 2016, 2022 and 2023, coverage extended beyond the 1-in-100 year event level. In these cases, the sum of the components exceeds the Storm Risk. </a:t>
            </a:r>
          </a:p>
          <a:p>
            <a:pPr marL="228600" marR="0" lvl="0" indent="-228600" fontAlgn="auto">
              <a:lnSpc>
                <a:spcPct val="100000"/>
              </a:lnSpc>
              <a:spcBef>
                <a:spcPts val="0"/>
              </a:spcBef>
              <a:spcAft>
                <a:spcPts val="0"/>
              </a:spcAft>
              <a:buClrTx/>
              <a:buSzTx/>
              <a:buFont typeface="+mj-lt"/>
              <a:buAutoNum type="arabicParenR"/>
              <a:tabLst/>
              <a:defRPr/>
            </a:pPr>
            <a:endParaRPr lang="en-US" sz="1200" dirty="0"/>
          </a:p>
          <a:p>
            <a:pPr marL="342900" marR="0" lvl="0" indent="-342900" fontAlgn="auto">
              <a:lnSpc>
                <a:spcPct val="100000"/>
              </a:lnSpc>
              <a:spcBef>
                <a:spcPts val="0"/>
              </a:spcBef>
              <a:spcAft>
                <a:spcPts val="0"/>
              </a:spcAft>
              <a:buClrTx/>
              <a:buSzTx/>
              <a:buFont typeface="+mj-lt"/>
              <a:buAutoNum type="arabicParenR"/>
              <a:tabLst/>
              <a:defRPr/>
            </a:pPr>
            <a:r>
              <a:rPr lang="en-US" sz="1300" dirty="0"/>
              <a:t>Assessments are the sum of the Policyholder Surcharge, Regular Assessment (where applicable), and the Emergency Assessment. Beginning with 2024, the Regular Assessment is no longer an available funding source due to the combing of the three accounts into a single “Citizens” account.</a:t>
            </a:r>
          </a:p>
          <a:p>
            <a:pPr marL="228600" indent="-228600" fontAlgn="base">
              <a:buFont typeface="+mj-lt"/>
              <a:buAutoNum type="arabicParenR"/>
            </a:pPr>
            <a:endParaRPr lang="en-US" sz="1200" dirty="0"/>
          </a:p>
          <a:p>
            <a:pPr marL="342900" indent="-342900" fontAlgn="base">
              <a:buFont typeface="+mj-lt"/>
              <a:buAutoNum type="arabicParenR"/>
            </a:pPr>
            <a:r>
              <a:rPr lang="en-US" sz="1300" dirty="0"/>
              <a:t>Depopulation PMLs are not included in storm risk totals and are presented as year end totals unless otherwise noted. PMLs from 2011-2014 use a weighted average of 1/3 Standard Sea Surface Temperature (SSST) and 2/3 Warm Sea Surface Temperature (WSST). 2015 - 2021 PMLs reflect only SSST event catalog. Starting with year-end 2021, PML results displayed are 50K US Hurricane, Florida Regulatory (SSST) Event Set. 2024 Depopulation PML is based on takeouts through  June 25, 2024.</a:t>
            </a:r>
          </a:p>
        </p:txBody>
      </p:sp>
    </p:spTree>
    <p:extLst>
      <p:ext uri="{BB962C8B-B14F-4D97-AF65-F5344CB8AC3E}">
        <p14:creationId xmlns:p14="http://schemas.microsoft.com/office/powerpoint/2010/main" val="3301901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4B18A4A9-2EBA-CF43-99A0-D26AEB2B3F49}"/>
              </a:ext>
            </a:extLst>
          </p:cNvPr>
          <p:cNvSpPr txBox="1">
            <a:spLocks/>
          </p:cNvSpPr>
          <p:nvPr/>
        </p:nvSpPr>
        <p:spPr>
          <a:xfrm>
            <a:off x="259080" y="36576"/>
            <a:ext cx="11750040" cy="95097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0" dirty="0">
                <a:solidFill>
                  <a:sysClr val="window" lastClr="FFFFFF">
                    <a:lumMod val="95000"/>
                  </a:sysClr>
                </a:solidFill>
              </a:rPr>
              <a:t>History of Citizens’ Homeowner Rate Changes</a:t>
            </a:r>
            <a:endParaRPr kumimoji="0" lang="en-US" sz="40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j-ea"/>
              <a:cs typeface="Arial" panose="020B0604020202020204" pitchFamily="34" charset="0"/>
            </a:endParaRPr>
          </a:p>
        </p:txBody>
      </p:sp>
      <p:sp>
        <p:nvSpPr>
          <p:cNvPr id="2" name="Slide Number Placeholder 1">
            <a:extLst>
              <a:ext uri="{FF2B5EF4-FFF2-40B4-BE49-F238E27FC236}">
                <a16:creationId xmlns:a16="http://schemas.microsoft.com/office/drawing/2014/main" id="{422FD12D-8860-DB35-584E-4EA6CAA105AD}"/>
              </a:ext>
            </a:extLst>
          </p:cNvPr>
          <p:cNvSpPr>
            <a:spLocks noGrp="1"/>
          </p:cNvSpPr>
          <p:nvPr>
            <p:ph type="sldNum" sz="quarter" idx="4"/>
          </p:nvPr>
        </p:nvSpPr>
        <p:spPr/>
        <p:txBody>
          <a:bodyPr/>
          <a:lstStyle/>
          <a:p>
            <a:r>
              <a:rPr lang="en-US"/>
              <a:t>Page </a:t>
            </a:r>
            <a:fld id="{AF73B3ED-51D0-4C6E-B056-A36CCC258EB5}" type="slidenum">
              <a:rPr lang="en-US" smtClean="0"/>
              <a:pPr/>
              <a:t>3</a:t>
            </a:fld>
            <a:endParaRPr lang="en-US" dirty="0"/>
          </a:p>
        </p:txBody>
      </p:sp>
      <p:sp>
        <p:nvSpPr>
          <p:cNvPr id="4" name="TextBox 3">
            <a:extLst>
              <a:ext uri="{FF2B5EF4-FFF2-40B4-BE49-F238E27FC236}">
                <a16:creationId xmlns:a16="http://schemas.microsoft.com/office/drawing/2014/main" id="{2CAF3767-B073-8F29-43E9-8CBEB737BA98}"/>
              </a:ext>
            </a:extLst>
          </p:cNvPr>
          <p:cNvSpPr txBox="1"/>
          <p:nvPr/>
        </p:nvSpPr>
        <p:spPr>
          <a:xfrm>
            <a:off x="194310" y="1267331"/>
            <a:ext cx="11814810" cy="5232202"/>
          </a:xfrm>
          <a:prstGeom prst="rect">
            <a:avLst/>
          </a:prstGeom>
          <a:noFill/>
        </p:spPr>
        <p:txBody>
          <a:bodyPr wrap="square" rtlCol="0">
            <a:spAutoFit/>
          </a:bodyPr>
          <a:lstStyle/>
          <a:p>
            <a:pPr defTabSz="685800"/>
            <a:r>
              <a:rPr lang="en-US" sz="2200" b="1" dirty="0">
                <a:solidFill>
                  <a:prstClr val="black"/>
                </a:solidFill>
                <a:latin typeface="Arial"/>
              </a:rPr>
              <a:t>2002-2006</a:t>
            </a:r>
            <a:r>
              <a:rPr lang="en-US" sz="2200" dirty="0">
                <a:solidFill>
                  <a:prstClr val="black"/>
                </a:solidFill>
                <a:latin typeface="Arial"/>
              </a:rPr>
              <a:t> – Citizens’ rates based on Top 20 companies, must be actuarially sound, and not competitive with the private market. </a:t>
            </a:r>
          </a:p>
          <a:p>
            <a:pPr defTabSz="685800"/>
            <a:endParaRPr lang="en-US" sz="1400" b="1" dirty="0">
              <a:solidFill>
                <a:prstClr val="black"/>
              </a:solidFill>
              <a:latin typeface="Arial"/>
            </a:endParaRPr>
          </a:p>
          <a:p>
            <a:pPr defTabSz="685800"/>
            <a:r>
              <a:rPr lang="en-US" sz="2200" b="1" dirty="0">
                <a:solidFill>
                  <a:prstClr val="black"/>
                </a:solidFill>
                <a:latin typeface="Arial"/>
              </a:rPr>
              <a:t>2007 </a:t>
            </a:r>
            <a:r>
              <a:rPr lang="en-US" sz="2200" dirty="0">
                <a:solidFill>
                  <a:prstClr val="black"/>
                </a:solidFill>
                <a:latin typeface="Arial"/>
              </a:rPr>
              <a:t>– House Bill 1A rolled Citizens’ rates back to 2006 levels, froze them until July 2009, and eliminated the requirement that Citizens’ rates be competitive and based on the Top 20 companies.</a:t>
            </a:r>
          </a:p>
          <a:p>
            <a:pPr defTabSz="685800"/>
            <a:endParaRPr lang="en-US" sz="1400" dirty="0">
              <a:solidFill>
                <a:prstClr val="black"/>
              </a:solidFill>
              <a:latin typeface="Arial"/>
            </a:endParaRPr>
          </a:p>
          <a:p>
            <a:pPr defTabSz="685800"/>
            <a:r>
              <a:rPr lang="en-US" sz="2200" b="1" dirty="0">
                <a:solidFill>
                  <a:prstClr val="black"/>
                </a:solidFill>
                <a:latin typeface="Arial"/>
              </a:rPr>
              <a:t>2008</a:t>
            </a:r>
            <a:r>
              <a:rPr lang="en-US" sz="2200" dirty="0">
                <a:solidFill>
                  <a:prstClr val="black"/>
                </a:solidFill>
                <a:latin typeface="Arial"/>
              </a:rPr>
              <a:t> – Mitigation credits are doubled resulting in rate decreases and Citizens’ rate freeze was extended until January 2010.</a:t>
            </a:r>
          </a:p>
          <a:p>
            <a:pPr defTabSz="685800"/>
            <a:endParaRPr lang="en-US" sz="1400" dirty="0">
              <a:solidFill>
                <a:prstClr val="black"/>
              </a:solidFill>
              <a:latin typeface="Arial"/>
            </a:endParaRPr>
          </a:p>
          <a:p>
            <a:pPr defTabSz="685800"/>
            <a:r>
              <a:rPr lang="en-US" sz="2200" b="1" dirty="0">
                <a:solidFill>
                  <a:prstClr val="black"/>
                </a:solidFill>
                <a:latin typeface="Arial"/>
              </a:rPr>
              <a:t>2010 </a:t>
            </a:r>
            <a:r>
              <a:rPr lang="en-US" sz="2200" dirty="0">
                <a:solidFill>
                  <a:prstClr val="black"/>
                </a:solidFill>
                <a:latin typeface="Arial"/>
              </a:rPr>
              <a:t>– Following the 3-year rate freeze, Citizens’ rate increases are limited to 10% per policy, excluding coverage changes and surcharges, to allow a glidepath to actuarially sound rates.  </a:t>
            </a:r>
          </a:p>
          <a:p>
            <a:pPr defTabSz="685800"/>
            <a:endParaRPr lang="en-US" sz="1400" dirty="0">
              <a:solidFill>
                <a:prstClr val="black"/>
              </a:solidFill>
              <a:latin typeface="Arial"/>
            </a:endParaRPr>
          </a:p>
          <a:p>
            <a:pPr defTabSz="685800"/>
            <a:r>
              <a:rPr lang="en-US" sz="2200" b="1" dirty="0">
                <a:solidFill>
                  <a:prstClr val="black"/>
                </a:solidFill>
                <a:latin typeface="Arial"/>
              </a:rPr>
              <a:t>2012</a:t>
            </a:r>
            <a:r>
              <a:rPr lang="en-US" sz="2200" dirty="0">
                <a:solidFill>
                  <a:prstClr val="black"/>
                </a:solidFill>
                <a:latin typeface="Arial"/>
              </a:rPr>
              <a:t> – Because of abusive practices and excessive claims, sinkhole coverage is removed from the base policy but remains optional and rated outside the 10% glidepath.</a:t>
            </a:r>
          </a:p>
          <a:p>
            <a:pPr defTabSz="685800"/>
            <a:endParaRPr lang="en-US" sz="1400" dirty="0">
              <a:solidFill>
                <a:prstClr val="black"/>
              </a:solidFill>
              <a:latin typeface="Arial"/>
            </a:endParaRPr>
          </a:p>
          <a:p>
            <a:pPr defTabSz="685800"/>
            <a:r>
              <a:rPr lang="en-US" sz="2200" b="1" dirty="0">
                <a:solidFill>
                  <a:prstClr val="black"/>
                </a:solidFill>
                <a:latin typeface="Arial"/>
              </a:rPr>
              <a:t>2018-2020</a:t>
            </a:r>
            <a:r>
              <a:rPr lang="en-US" sz="2200" dirty="0">
                <a:solidFill>
                  <a:prstClr val="black"/>
                </a:solidFill>
                <a:latin typeface="Arial"/>
              </a:rPr>
              <a:t> – Office of Insurance Regulation froze Monroe county rates.</a:t>
            </a:r>
          </a:p>
        </p:txBody>
      </p:sp>
    </p:spTree>
    <p:extLst>
      <p:ext uri="{BB962C8B-B14F-4D97-AF65-F5344CB8AC3E}">
        <p14:creationId xmlns:p14="http://schemas.microsoft.com/office/powerpoint/2010/main" val="4009990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4B18A4A9-2EBA-CF43-99A0-D26AEB2B3F49}"/>
              </a:ext>
            </a:extLst>
          </p:cNvPr>
          <p:cNvSpPr txBox="1">
            <a:spLocks/>
          </p:cNvSpPr>
          <p:nvPr/>
        </p:nvSpPr>
        <p:spPr>
          <a:xfrm>
            <a:off x="259080" y="36576"/>
            <a:ext cx="11750040" cy="95097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0" dirty="0">
                <a:solidFill>
                  <a:sysClr val="window" lastClr="FFFFFF">
                    <a:lumMod val="95000"/>
                  </a:sysClr>
                </a:solidFill>
              </a:rPr>
              <a:t>History of Citizens’ Homeowner Rate Changes</a:t>
            </a:r>
            <a:endParaRPr kumimoji="0" lang="en-US" sz="40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j-ea"/>
              <a:cs typeface="Arial" panose="020B0604020202020204" pitchFamily="34" charset="0"/>
            </a:endParaRPr>
          </a:p>
        </p:txBody>
      </p:sp>
      <p:sp>
        <p:nvSpPr>
          <p:cNvPr id="2" name="Slide Number Placeholder 1">
            <a:extLst>
              <a:ext uri="{FF2B5EF4-FFF2-40B4-BE49-F238E27FC236}">
                <a16:creationId xmlns:a16="http://schemas.microsoft.com/office/drawing/2014/main" id="{422FD12D-8860-DB35-584E-4EA6CAA105AD}"/>
              </a:ext>
            </a:extLst>
          </p:cNvPr>
          <p:cNvSpPr>
            <a:spLocks noGrp="1"/>
          </p:cNvSpPr>
          <p:nvPr>
            <p:ph type="sldNum" sz="quarter" idx="4"/>
          </p:nvPr>
        </p:nvSpPr>
        <p:spPr/>
        <p:txBody>
          <a:bodyPr/>
          <a:lstStyle/>
          <a:p>
            <a:r>
              <a:rPr lang="en-US"/>
              <a:t>Page </a:t>
            </a:r>
            <a:fld id="{AF73B3ED-51D0-4C6E-B056-A36CCC258EB5}" type="slidenum">
              <a:rPr lang="en-US" smtClean="0"/>
              <a:pPr/>
              <a:t>4</a:t>
            </a:fld>
            <a:endParaRPr lang="en-US" dirty="0"/>
          </a:p>
        </p:txBody>
      </p:sp>
      <p:sp>
        <p:nvSpPr>
          <p:cNvPr id="4" name="TextBox 3">
            <a:extLst>
              <a:ext uri="{FF2B5EF4-FFF2-40B4-BE49-F238E27FC236}">
                <a16:creationId xmlns:a16="http://schemas.microsoft.com/office/drawing/2014/main" id="{CC2CEB56-1BE9-9CC3-4544-FECBDDEE6BEB}"/>
              </a:ext>
            </a:extLst>
          </p:cNvPr>
          <p:cNvSpPr txBox="1"/>
          <p:nvPr/>
        </p:nvSpPr>
        <p:spPr>
          <a:xfrm>
            <a:off x="199483" y="1283643"/>
            <a:ext cx="11733437" cy="5109091"/>
          </a:xfrm>
          <a:prstGeom prst="rect">
            <a:avLst/>
          </a:prstGeom>
          <a:noFill/>
        </p:spPr>
        <p:txBody>
          <a:bodyPr wrap="square" rtlCol="0">
            <a:spAutoFit/>
          </a:bodyPr>
          <a:lstStyle/>
          <a:p>
            <a:pPr defTabSz="685800"/>
            <a:r>
              <a:rPr lang="en-US" sz="2200" b="1" dirty="0">
                <a:solidFill>
                  <a:prstClr val="black"/>
                </a:solidFill>
                <a:latin typeface="Arial"/>
              </a:rPr>
              <a:t>2020</a:t>
            </a:r>
            <a:r>
              <a:rPr lang="en-US" sz="2200" dirty="0">
                <a:solidFill>
                  <a:prstClr val="black"/>
                </a:solidFill>
                <a:latin typeface="Arial"/>
              </a:rPr>
              <a:t> – No actuarial rate changes are filed, as directed by the Board of Governors, due to the COVID-19 pandemic. </a:t>
            </a:r>
          </a:p>
          <a:p>
            <a:pPr defTabSz="685800"/>
            <a:endParaRPr lang="en-US" sz="1400" dirty="0">
              <a:solidFill>
                <a:prstClr val="black"/>
              </a:solidFill>
              <a:latin typeface="Arial"/>
            </a:endParaRPr>
          </a:p>
          <a:p>
            <a:pPr defTabSz="685800"/>
            <a:r>
              <a:rPr lang="en-US" sz="2200" b="1" dirty="0">
                <a:solidFill>
                  <a:prstClr val="black"/>
                </a:solidFill>
                <a:latin typeface="Arial"/>
              </a:rPr>
              <a:t>2021</a:t>
            </a:r>
            <a:r>
              <a:rPr lang="en-US" sz="2200" dirty="0">
                <a:solidFill>
                  <a:prstClr val="black"/>
                </a:solidFill>
                <a:latin typeface="Arial"/>
              </a:rPr>
              <a:t> – Senate Bill 76 requires that Citizens’ </a:t>
            </a:r>
            <a:r>
              <a:rPr lang="en-US" sz="2200" dirty="0">
                <a:effectLst/>
                <a:latin typeface="Arial" panose="020B0604020202020204" pitchFamily="34" charset="0"/>
                <a:ea typeface="Times New Roman" panose="02020603050405020304" pitchFamily="18" charset="0"/>
              </a:rPr>
              <a:t>rate calculations include the cost of reinsurance to cover 100-year PML, whether or not the coverage is purchased (within the glidepath). Citizens’ rate glidepat</a:t>
            </a:r>
            <a:r>
              <a:rPr lang="en-US" sz="2200" dirty="0">
                <a:latin typeface="Arial" panose="020B0604020202020204" pitchFamily="34" charset="0"/>
                <a:ea typeface="Times New Roman" panose="02020603050405020304" pitchFamily="18" charset="0"/>
              </a:rPr>
              <a:t>h to increase by 1% each year until it reaches 15%.</a:t>
            </a:r>
          </a:p>
          <a:p>
            <a:pPr defTabSz="685800"/>
            <a:endParaRPr lang="en-US" sz="1400" dirty="0">
              <a:latin typeface="Arial" panose="020B0604020202020204" pitchFamily="34" charset="0"/>
              <a:ea typeface="Times New Roman" panose="02020603050405020304" pitchFamily="18" charset="0"/>
            </a:endParaRPr>
          </a:p>
          <a:p>
            <a:pPr defTabSz="685800"/>
            <a:r>
              <a:rPr lang="en-US" sz="2200" b="1" dirty="0">
                <a:latin typeface="Arial" panose="020B0604020202020204" pitchFamily="34" charset="0"/>
                <a:ea typeface="Times New Roman" panose="02020603050405020304" pitchFamily="18" charset="0"/>
              </a:rPr>
              <a:t>2022 </a:t>
            </a:r>
            <a:r>
              <a:rPr lang="en-US" sz="2200" dirty="0">
                <a:latin typeface="Arial" panose="020B0604020202020204" pitchFamily="34" charset="0"/>
                <a:ea typeface="Times New Roman" panose="02020603050405020304" pitchFamily="18" charset="0"/>
              </a:rPr>
              <a:t>– Citizens’ rate glidepath increased to 11% per policy.</a:t>
            </a:r>
          </a:p>
          <a:p>
            <a:pPr defTabSz="685800"/>
            <a:endParaRPr lang="en-US" sz="1400" dirty="0">
              <a:latin typeface="Arial" panose="020B0604020202020204" pitchFamily="34" charset="0"/>
              <a:ea typeface="Times New Roman" panose="02020603050405020304" pitchFamily="18" charset="0"/>
            </a:endParaRPr>
          </a:p>
          <a:p>
            <a:pPr defTabSz="685800"/>
            <a:r>
              <a:rPr lang="en-US" sz="2200" b="1" dirty="0">
                <a:latin typeface="Arial" panose="020B0604020202020204" pitchFamily="34" charset="0"/>
                <a:ea typeface="Times New Roman" panose="02020603050405020304" pitchFamily="18" charset="0"/>
              </a:rPr>
              <a:t>2023</a:t>
            </a:r>
            <a:r>
              <a:rPr lang="en-US" sz="2200" dirty="0">
                <a:latin typeface="Arial" panose="020B0604020202020204" pitchFamily="34" charset="0"/>
                <a:ea typeface="Times New Roman" panose="02020603050405020304" pitchFamily="18" charset="0"/>
              </a:rPr>
              <a:t> –  Citizens’ rate glidepath increased to 12% per policy, and rates are again required to be not competitive with the private market.</a:t>
            </a:r>
            <a:endParaRPr lang="en-US" sz="2200" dirty="0">
              <a:effectLst/>
              <a:latin typeface="Arial" panose="020B0604020202020204" pitchFamily="34" charset="0"/>
              <a:ea typeface="Times New Roman" panose="02020603050405020304" pitchFamily="18" charset="0"/>
            </a:endParaRPr>
          </a:p>
          <a:p>
            <a:pPr defTabSz="685800"/>
            <a:endParaRPr lang="en-US" sz="1400" dirty="0">
              <a:solidFill>
                <a:prstClr val="black"/>
              </a:solidFill>
              <a:latin typeface="Arial" panose="020B0604020202020204" pitchFamily="34" charset="0"/>
            </a:endParaRPr>
          </a:p>
          <a:p>
            <a:pPr defTabSz="685800"/>
            <a:r>
              <a:rPr lang="en-US" sz="2200" b="1" dirty="0">
                <a:solidFill>
                  <a:prstClr val="black"/>
                </a:solidFill>
                <a:latin typeface="Arial" panose="020B0604020202020204" pitchFamily="34" charset="0"/>
              </a:rPr>
              <a:t>2024</a:t>
            </a:r>
            <a:r>
              <a:rPr lang="en-US" sz="2200" dirty="0">
                <a:solidFill>
                  <a:prstClr val="black"/>
                </a:solidFill>
                <a:latin typeface="Arial" panose="020B0604020202020204" pitchFamily="34" charset="0"/>
              </a:rPr>
              <a:t> – Citizens’ rate glidepath increased to 13% per policy. </a:t>
            </a:r>
          </a:p>
          <a:p>
            <a:pPr defTabSz="685800"/>
            <a:endParaRPr lang="en-US" sz="1400" dirty="0">
              <a:solidFill>
                <a:prstClr val="black"/>
              </a:solidFill>
              <a:latin typeface="Arial" panose="020B0604020202020204" pitchFamily="34" charset="0"/>
            </a:endParaRPr>
          </a:p>
          <a:p>
            <a:pPr defTabSz="685800"/>
            <a:r>
              <a:rPr lang="en-US" sz="2200" b="1" dirty="0">
                <a:solidFill>
                  <a:prstClr val="black"/>
                </a:solidFill>
                <a:latin typeface="Arial" panose="020B0604020202020204" pitchFamily="34" charset="0"/>
              </a:rPr>
              <a:t>2025 </a:t>
            </a:r>
            <a:r>
              <a:rPr lang="en-US" sz="2200" dirty="0">
                <a:solidFill>
                  <a:prstClr val="black"/>
                </a:solidFill>
                <a:latin typeface="Arial" panose="020B0604020202020204" pitchFamily="34" charset="0"/>
              </a:rPr>
              <a:t>– Citizens’ rate glidepath will increase to 14% per policy.</a:t>
            </a:r>
          </a:p>
          <a:p>
            <a:pPr defTabSz="685800"/>
            <a:endParaRPr lang="en-US" sz="1400" dirty="0">
              <a:solidFill>
                <a:prstClr val="black"/>
              </a:solidFill>
              <a:latin typeface="Arial" panose="020B0604020202020204" pitchFamily="34" charset="0"/>
            </a:endParaRPr>
          </a:p>
          <a:p>
            <a:pPr defTabSz="685800"/>
            <a:r>
              <a:rPr lang="en-US" sz="2200" b="1" dirty="0">
                <a:solidFill>
                  <a:prstClr val="black"/>
                </a:solidFill>
                <a:latin typeface="Arial" panose="020B0604020202020204" pitchFamily="34" charset="0"/>
              </a:rPr>
              <a:t>2026 </a:t>
            </a:r>
            <a:r>
              <a:rPr lang="en-US" sz="2200" dirty="0">
                <a:solidFill>
                  <a:prstClr val="black"/>
                </a:solidFill>
                <a:latin typeface="Arial" panose="020B0604020202020204" pitchFamily="34" charset="0"/>
              </a:rPr>
              <a:t>– Citizens’ glidepath will increase to and remain at 15% per policy.</a:t>
            </a:r>
            <a:r>
              <a:rPr lang="en-US" dirty="0">
                <a:solidFill>
                  <a:prstClr val="black"/>
                </a:solidFill>
                <a:latin typeface="Arial" panose="020B0604020202020204" pitchFamily="34" charset="0"/>
              </a:rPr>
              <a:t>  </a:t>
            </a:r>
            <a:endParaRPr lang="en-US" dirty="0">
              <a:solidFill>
                <a:prstClr val="black"/>
              </a:solidFill>
              <a:latin typeface="Arial"/>
            </a:endParaRPr>
          </a:p>
        </p:txBody>
      </p:sp>
    </p:spTree>
    <p:extLst>
      <p:ext uri="{BB962C8B-B14F-4D97-AF65-F5344CB8AC3E}">
        <p14:creationId xmlns:p14="http://schemas.microsoft.com/office/powerpoint/2010/main" val="2848729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4B18A4A9-2EBA-CF43-99A0-D26AEB2B3F49}"/>
              </a:ext>
            </a:extLst>
          </p:cNvPr>
          <p:cNvSpPr txBox="1">
            <a:spLocks/>
          </p:cNvSpPr>
          <p:nvPr/>
        </p:nvSpPr>
        <p:spPr>
          <a:xfrm>
            <a:off x="259080" y="36576"/>
            <a:ext cx="11750040" cy="95097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0" dirty="0">
                <a:solidFill>
                  <a:sysClr val="window" lastClr="FFFFFF">
                    <a:lumMod val="95000"/>
                  </a:sysClr>
                </a:solidFill>
              </a:rPr>
              <a:t>FL Homeowner Cumulative Rate Changes</a:t>
            </a:r>
            <a:endParaRPr kumimoji="0" lang="en-US" sz="40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j-ea"/>
              <a:cs typeface="Arial" panose="020B0604020202020204" pitchFamily="34" charset="0"/>
            </a:endParaRPr>
          </a:p>
        </p:txBody>
      </p:sp>
      <p:sp>
        <p:nvSpPr>
          <p:cNvPr id="2" name="Slide Number Placeholder 1">
            <a:extLst>
              <a:ext uri="{FF2B5EF4-FFF2-40B4-BE49-F238E27FC236}">
                <a16:creationId xmlns:a16="http://schemas.microsoft.com/office/drawing/2014/main" id="{422FD12D-8860-DB35-584E-4EA6CAA105AD}"/>
              </a:ext>
            </a:extLst>
          </p:cNvPr>
          <p:cNvSpPr>
            <a:spLocks noGrp="1"/>
          </p:cNvSpPr>
          <p:nvPr>
            <p:ph type="sldNum" sz="quarter" idx="4"/>
          </p:nvPr>
        </p:nvSpPr>
        <p:spPr/>
        <p:txBody>
          <a:bodyPr/>
          <a:lstStyle/>
          <a:p>
            <a:r>
              <a:rPr lang="en-US"/>
              <a:t>Page </a:t>
            </a:r>
            <a:fld id="{AF73B3ED-51D0-4C6E-B056-A36CCC258EB5}" type="slidenum">
              <a:rPr lang="en-US" smtClean="0"/>
              <a:pPr/>
              <a:t>5</a:t>
            </a:fld>
            <a:endParaRPr lang="en-US" dirty="0"/>
          </a:p>
        </p:txBody>
      </p:sp>
      <p:sp>
        <p:nvSpPr>
          <p:cNvPr id="5" name="TextBox 4">
            <a:extLst>
              <a:ext uri="{FF2B5EF4-FFF2-40B4-BE49-F238E27FC236}">
                <a16:creationId xmlns:a16="http://schemas.microsoft.com/office/drawing/2014/main" id="{176941B8-96F6-6C2C-70FD-F7074807E105}"/>
              </a:ext>
            </a:extLst>
          </p:cNvPr>
          <p:cNvSpPr txBox="1"/>
          <p:nvPr/>
        </p:nvSpPr>
        <p:spPr>
          <a:xfrm>
            <a:off x="1602658" y="6301328"/>
            <a:ext cx="8380791" cy="276999"/>
          </a:xfrm>
          <a:prstGeom prst="rect">
            <a:avLst/>
          </a:prstGeom>
          <a:noFill/>
        </p:spPr>
        <p:txBody>
          <a:bodyPr wrap="square">
            <a:spAutoFit/>
          </a:bodyPr>
          <a:lstStyle/>
          <a:p>
            <a:r>
              <a:rPr lang="en-US" sz="1200" dirty="0"/>
              <a:t>Note: Annual rate changes for companies writing Homeowners (HO-3, HO-4, HO-5, HO-6 and HO-8) insurance in Florida.</a:t>
            </a:r>
          </a:p>
        </p:txBody>
      </p:sp>
      <p:pic>
        <p:nvPicPr>
          <p:cNvPr id="11" name="Picture 10">
            <a:extLst>
              <a:ext uri="{FF2B5EF4-FFF2-40B4-BE49-F238E27FC236}">
                <a16:creationId xmlns:a16="http://schemas.microsoft.com/office/drawing/2014/main" id="{65214B43-3249-F4DC-0619-2B4C5BE650ED}"/>
              </a:ext>
            </a:extLst>
          </p:cNvPr>
          <p:cNvPicPr>
            <a:picLocks noChangeAspect="1"/>
          </p:cNvPicPr>
          <p:nvPr/>
        </p:nvPicPr>
        <p:blipFill>
          <a:blip r:embed="rId3"/>
          <a:stretch>
            <a:fillRect/>
          </a:stretch>
        </p:blipFill>
        <p:spPr>
          <a:xfrm>
            <a:off x="10463133" y="1843368"/>
            <a:ext cx="1409231" cy="865512"/>
          </a:xfrm>
          <a:prstGeom prst="rect">
            <a:avLst/>
          </a:prstGeom>
        </p:spPr>
      </p:pic>
      <p:pic>
        <p:nvPicPr>
          <p:cNvPr id="7" name="Picture 6">
            <a:extLst>
              <a:ext uri="{FF2B5EF4-FFF2-40B4-BE49-F238E27FC236}">
                <a16:creationId xmlns:a16="http://schemas.microsoft.com/office/drawing/2014/main" id="{8EE002D7-0165-7255-8A18-D69E7AE548DA}"/>
              </a:ext>
            </a:extLst>
          </p:cNvPr>
          <p:cNvPicPr>
            <a:picLocks noChangeAspect="1"/>
          </p:cNvPicPr>
          <p:nvPr/>
        </p:nvPicPr>
        <p:blipFill>
          <a:blip r:embed="rId4"/>
          <a:stretch>
            <a:fillRect/>
          </a:stretch>
        </p:blipFill>
        <p:spPr>
          <a:xfrm>
            <a:off x="1740082" y="1330155"/>
            <a:ext cx="8380791" cy="4809524"/>
          </a:xfrm>
          <a:prstGeom prst="rect">
            <a:avLst/>
          </a:prstGeom>
          <a:noFill/>
        </p:spPr>
      </p:pic>
    </p:spTree>
    <p:extLst>
      <p:ext uri="{BB962C8B-B14F-4D97-AF65-F5344CB8AC3E}">
        <p14:creationId xmlns:p14="http://schemas.microsoft.com/office/powerpoint/2010/main" val="21283927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2AAE2D2-8F9F-93DA-D3F6-BA683A7444F4}"/>
              </a:ext>
            </a:extLst>
          </p:cNvPr>
          <p:cNvPicPr>
            <a:picLocks noChangeAspect="1"/>
          </p:cNvPicPr>
          <p:nvPr/>
        </p:nvPicPr>
        <p:blipFill>
          <a:blip r:embed="rId3"/>
          <a:stretch>
            <a:fillRect/>
          </a:stretch>
        </p:blipFill>
        <p:spPr>
          <a:xfrm>
            <a:off x="5130457" y="1244010"/>
            <a:ext cx="5203297" cy="5006328"/>
          </a:xfrm>
          <a:prstGeom prst="rect">
            <a:avLst/>
          </a:prstGeom>
        </p:spPr>
      </p:pic>
      <p:pic>
        <p:nvPicPr>
          <p:cNvPr id="16" name="Picture 15">
            <a:extLst>
              <a:ext uri="{FF2B5EF4-FFF2-40B4-BE49-F238E27FC236}">
                <a16:creationId xmlns:a16="http://schemas.microsoft.com/office/drawing/2014/main" id="{4C2AC2F0-6B20-C433-9136-CF8EB6F6E3E3}"/>
              </a:ext>
            </a:extLst>
          </p:cNvPr>
          <p:cNvPicPr>
            <a:picLocks noChangeAspect="1"/>
          </p:cNvPicPr>
          <p:nvPr/>
        </p:nvPicPr>
        <p:blipFill>
          <a:blip r:embed="rId4"/>
          <a:srcRect/>
          <a:stretch/>
        </p:blipFill>
        <p:spPr>
          <a:xfrm>
            <a:off x="4785447" y="2606040"/>
            <a:ext cx="3275623" cy="3506930"/>
          </a:xfrm>
          <a:prstGeom prst="rect">
            <a:avLst/>
          </a:prstGeom>
        </p:spPr>
      </p:pic>
      <p:sp>
        <p:nvSpPr>
          <p:cNvPr id="3" name="Title 7">
            <a:extLst>
              <a:ext uri="{FF2B5EF4-FFF2-40B4-BE49-F238E27FC236}">
                <a16:creationId xmlns:a16="http://schemas.microsoft.com/office/drawing/2014/main" id="{4B18A4A9-2EBA-CF43-99A0-D26AEB2B3F49}"/>
              </a:ext>
            </a:extLst>
          </p:cNvPr>
          <p:cNvSpPr txBox="1">
            <a:spLocks/>
          </p:cNvSpPr>
          <p:nvPr/>
        </p:nvSpPr>
        <p:spPr>
          <a:xfrm>
            <a:off x="259080" y="36576"/>
            <a:ext cx="11750040" cy="95097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0" dirty="0">
                <a:solidFill>
                  <a:sysClr val="window" lastClr="FFFFFF">
                    <a:lumMod val="95000"/>
                  </a:sysClr>
                </a:solidFill>
              </a:rPr>
              <a:t>HO-3 Competitive Position</a:t>
            </a:r>
            <a:endParaRPr kumimoji="0" lang="en-US" sz="40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j-ea"/>
              <a:cs typeface="Arial" panose="020B0604020202020204" pitchFamily="34" charset="0"/>
            </a:endParaRPr>
          </a:p>
        </p:txBody>
      </p:sp>
      <p:sp>
        <p:nvSpPr>
          <p:cNvPr id="2" name="Slide Number Placeholder 1">
            <a:extLst>
              <a:ext uri="{FF2B5EF4-FFF2-40B4-BE49-F238E27FC236}">
                <a16:creationId xmlns:a16="http://schemas.microsoft.com/office/drawing/2014/main" id="{422FD12D-8860-DB35-584E-4EA6CAA105AD}"/>
              </a:ext>
            </a:extLst>
          </p:cNvPr>
          <p:cNvSpPr>
            <a:spLocks noGrp="1"/>
          </p:cNvSpPr>
          <p:nvPr>
            <p:ph type="sldNum" sz="quarter" idx="4"/>
          </p:nvPr>
        </p:nvSpPr>
        <p:spPr/>
        <p:txBody>
          <a:bodyPr/>
          <a:lstStyle/>
          <a:p>
            <a:r>
              <a:rPr lang="en-US"/>
              <a:t>Page </a:t>
            </a:r>
            <a:fld id="{AF73B3ED-51D0-4C6E-B056-A36CCC258EB5}" type="slidenum">
              <a:rPr lang="en-US" smtClean="0"/>
              <a:pPr/>
              <a:t>6</a:t>
            </a:fld>
            <a:endParaRPr lang="en-US" dirty="0"/>
          </a:p>
        </p:txBody>
      </p:sp>
      <p:sp>
        <p:nvSpPr>
          <p:cNvPr id="4" name="TextBox 3">
            <a:extLst>
              <a:ext uri="{FF2B5EF4-FFF2-40B4-BE49-F238E27FC236}">
                <a16:creationId xmlns:a16="http://schemas.microsoft.com/office/drawing/2014/main" id="{3D5F11A3-4ACB-9D5C-3D9C-D9934D4A3E4E}"/>
              </a:ext>
            </a:extLst>
          </p:cNvPr>
          <p:cNvSpPr txBox="1"/>
          <p:nvPr/>
        </p:nvSpPr>
        <p:spPr>
          <a:xfrm>
            <a:off x="333103" y="1771812"/>
            <a:ext cx="3934098" cy="2893100"/>
          </a:xfrm>
          <a:prstGeom prst="rect">
            <a:avLst/>
          </a:prstGeom>
          <a:noFill/>
        </p:spPr>
        <p:txBody>
          <a:bodyPr wrap="square" rtlCol="0">
            <a:spAutoFit/>
          </a:bodyPr>
          <a:lstStyle/>
          <a:p>
            <a:pPr algn="l"/>
            <a:r>
              <a:rPr lang="en-US" sz="2600" dirty="0">
                <a:latin typeface="Arial" panose="020B0604020202020204" pitchFamily="34" charset="0"/>
                <a:cs typeface="Arial" panose="020B0604020202020204" pitchFamily="34" charset="0"/>
              </a:rPr>
              <a:t>Ignoring 14% cap of the glidepath, to be non-competitive, Citizens’ HO-3 rates will need an increase of 96.8% on a statewide basis, using 12/31/2023 policy data.</a:t>
            </a:r>
          </a:p>
        </p:txBody>
      </p:sp>
    </p:spTree>
    <p:extLst>
      <p:ext uri="{BB962C8B-B14F-4D97-AF65-F5344CB8AC3E}">
        <p14:creationId xmlns:p14="http://schemas.microsoft.com/office/powerpoint/2010/main" val="3844671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4B18A4A9-2EBA-CF43-99A0-D26AEB2B3F49}"/>
              </a:ext>
            </a:extLst>
          </p:cNvPr>
          <p:cNvSpPr txBox="1">
            <a:spLocks/>
          </p:cNvSpPr>
          <p:nvPr/>
        </p:nvSpPr>
        <p:spPr>
          <a:xfrm>
            <a:off x="259080" y="36576"/>
            <a:ext cx="11750040" cy="95097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0" dirty="0">
                <a:solidFill>
                  <a:sysClr val="window" lastClr="FFFFFF">
                    <a:lumMod val="95000"/>
                  </a:sysClr>
                </a:solidFill>
              </a:rPr>
              <a:t>Policy Count and Total Insured Value</a:t>
            </a:r>
            <a:endParaRPr kumimoji="0" lang="en-US" sz="40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j-ea"/>
              <a:cs typeface="Arial" panose="020B0604020202020204" pitchFamily="34" charset="0"/>
            </a:endParaRPr>
          </a:p>
        </p:txBody>
      </p:sp>
      <p:sp>
        <p:nvSpPr>
          <p:cNvPr id="2" name="Slide Number Placeholder 1">
            <a:extLst>
              <a:ext uri="{FF2B5EF4-FFF2-40B4-BE49-F238E27FC236}">
                <a16:creationId xmlns:a16="http://schemas.microsoft.com/office/drawing/2014/main" id="{422FD12D-8860-DB35-584E-4EA6CAA105AD}"/>
              </a:ext>
            </a:extLst>
          </p:cNvPr>
          <p:cNvSpPr>
            <a:spLocks noGrp="1"/>
          </p:cNvSpPr>
          <p:nvPr>
            <p:ph type="sldNum" sz="quarter" idx="4"/>
          </p:nvPr>
        </p:nvSpPr>
        <p:spPr/>
        <p:txBody>
          <a:bodyPr/>
          <a:lstStyle/>
          <a:p>
            <a:r>
              <a:rPr lang="en-US"/>
              <a:t>Page </a:t>
            </a:r>
            <a:fld id="{AF73B3ED-51D0-4C6E-B056-A36CCC258EB5}" type="slidenum">
              <a:rPr lang="en-US" smtClean="0"/>
              <a:pPr/>
              <a:t>7</a:t>
            </a:fld>
            <a:endParaRPr lang="en-US" dirty="0"/>
          </a:p>
        </p:txBody>
      </p:sp>
      <p:pic>
        <p:nvPicPr>
          <p:cNvPr id="5" name="Picture 4">
            <a:extLst>
              <a:ext uri="{FF2B5EF4-FFF2-40B4-BE49-F238E27FC236}">
                <a16:creationId xmlns:a16="http://schemas.microsoft.com/office/drawing/2014/main" id="{6583B8E9-21C3-9E8E-DDBD-355D59AC6D31}"/>
              </a:ext>
            </a:extLst>
          </p:cNvPr>
          <p:cNvPicPr>
            <a:picLocks noChangeAspect="1"/>
          </p:cNvPicPr>
          <p:nvPr/>
        </p:nvPicPr>
        <p:blipFill>
          <a:blip r:embed="rId3"/>
          <a:stretch>
            <a:fillRect/>
          </a:stretch>
        </p:blipFill>
        <p:spPr>
          <a:xfrm>
            <a:off x="911793" y="1396425"/>
            <a:ext cx="10444613" cy="5312621"/>
          </a:xfrm>
          <a:prstGeom prst="rect">
            <a:avLst/>
          </a:prstGeom>
        </p:spPr>
      </p:pic>
    </p:spTree>
    <p:extLst>
      <p:ext uri="{BB962C8B-B14F-4D97-AF65-F5344CB8AC3E}">
        <p14:creationId xmlns:p14="http://schemas.microsoft.com/office/powerpoint/2010/main" val="3858535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4B18A4A9-2EBA-CF43-99A0-D26AEB2B3F49}"/>
              </a:ext>
            </a:extLst>
          </p:cNvPr>
          <p:cNvSpPr txBox="1">
            <a:spLocks/>
          </p:cNvSpPr>
          <p:nvPr/>
        </p:nvSpPr>
        <p:spPr>
          <a:xfrm>
            <a:off x="259080" y="36576"/>
            <a:ext cx="11750040" cy="95097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0" dirty="0">
                <a:solidFill>
                  <a:sysClr val="window" lastClr="FFFFFF">
                    <a:lumMod val="95000"/>
                  </a:sysClr>
                </a:solidFill>
              </a:rPr>
              <a:t>Risk and Assessment Trend (in Billions)</a:t>
            </a:r>
            <a:endParaRPr kumimoji="0" lang="en-US" sz="40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j-ea"/>
              <a:cs typeface="Arial" panose="020B0604020202020204" pitchFamily="34" charset="0"/>
            </a:endParaRPr>
          </a:p>
        </p:txBody>
      </p:sp>
      <p:sp>
        <p:nvSpPr>
          <p:cNvPr id="2" name="Slide Number Placeholder 1">
            <a:extLst>
              <a:ext uri="{FF2B5EF4-FFF2-40B4-BE49-F238E27FC236}">
                <a16:creationId xmlns:a16="http://schemas.microsoft.com/office/drawing/2014/main" id="{422FD12D-8860-DB35-584E-4EA6CAA105AD}"/>
              </a:ext>
            </a:extLst>
          </p:cNvPr>
          <p:cNvSpPr>
            <a:spLocks noGrp="1"/>
          </p:cNvSpPr>
          <p:nvPr>
            <p:ph type="sldNum" sz="quarter" idx="4"/>
          </p:nvPr>
        </p:nvSpPr>
        <p:spPr/>
        <p:txBody>
          <a:bodyPr/>
          <a:lstStyle/>
          <a:p>
            <a:r>
              <a:rPr lang="en-US"/>
              <a:t>Page </a:t>
            </a:r>
            <a:fld id="{AF73B3ED-51D0-4C6E-B056-A36CCC258EB5}" type="slidenum">
              <a:rPr lang="en-US" smtClean="0"/>
              <a:pPr/>
              <a:t>8</a:t>
            </a:fld>
            <a:endParaRPr lang="en-US" dirty="0"/>
          </a:p>
        </p:txBody>
      </p:sp>
      <p:sp>
        <p:nvSpPr>
          <p:cNvPr id="4" name="TextBox 3">
            <a:extLst>
              <a:ext uri="{FF2B5EF4-FFF2-40B4-BE49-F238E27FC236}">
                <a16:creationId xmlns:a16="http://schemas.microsoft.com/office/drawing/2014/main" id="{87C4E043-782C-2331-3845-3D0AC36CBE1F}"/>
              </a:ext>
            </a:extLst>
          </p:cNvPr>
          <p:cNvSpPr txBox="1"/>
          <p:nvPr/>
        </p:nvSpPr>
        <p:spPr>
          <a:xfrm>
            <a:off x="1339466" y="6412425"/>
            <a:ext cx="4259484" cy="261610"/>
          </a:xfrm>
          <a:prstGeom prst="rect">
            <a:avLst/>
          </a:prstGeom>
          <a:noFill/>
        </p:spPr>
        <p:txBody>
          <a:bodyPr wrap="square" rtlCol="0">
            <a:spAutoFit/>
          </a:bodyPr>
          <a:lstStyle/>
          <a:p>
            <a:pPr algn="ctr"/>
            <a:r>
              <a:rPr lang="en-US" sz="1100" i="1" dirty="0"/>
              <a:t>See the Appendix for the underlying notes and assumptions</a:t>
            </a:r>
          </a:p>
        </p:txBody>
      </p:sp>
      <p:pic>
        <p:nvPicPr>
          <p:cNvPr id="5" name="Picture 4">
            <a:extLst>
              <a:ext uri="{FF2B5EF4-FFF2-40B4-BE49-F238E27FC236}">
                <a16:creationId xmlns:a16="http://schemas.microsoft.com/office/drawing/2014/main" id="{44864CFC-F7C0-29BF-4552-22715665622D}"/>
              </a:ext>
            </a:extLst>
          </p:cNvPr>
          <p:cNvPicPr>
            <a:picLocks noChangeAspect="1"/>
          </p:cNvPicPr>
          <p:nvPr/>
        </p:nvPicPr>
        <p:blipFill>
          <a:blip r:embed="rId3"/>
          <a:stretch>
            <a:fillRect/>
          </a:stretch>
        </p:blipFill>
        <p:spPr>
          <a:xfrm>
            <a:off x="1630680" y="1289781"/>
            <a:ext cx="8494143" cy="5122644"/>
          </a:xfrm>
          <a:prstGeom prst="rect">
            <a:avLst/>
          </a:prstGeom>
        </p:spPr>
      </p:pic>
    </p:spTree>
    <p:extLst>
      <p:ext uri="{BB962C8B-B14F-4D97-AF65-F5344CB8AC3E}">
        <p14:creationId xmlns:p14="http://schemas.microsoft.com/office/powerpoint/2010/main" val="91412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7">
            <a:extLst>
              <a:ext uri="{FF2B5EF4-FFF2-40B4-BE49-F238E27FC236}">
                <a16:creationId xmlns:a16="http://schemas.microsoft.com/office/drawing/2014/main" id="{4B18A4A9-2EBA-CF43-99A0-D26AEB2B3F49}"/>
              </a:ext>
            </a:extLst>
          </p:cNvPr>
          <p:cNvSpPr txBox="1">
            <a:spLocks/>
          </p:cNvSpPr>
          <p:nvPr/>
        </p:nvSpPr>
        <p:spPr>
          <a:xfrm>
            <a:off x="259080" y="36576"/>
            <a:ext cx="11750040" cy="950976"/>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0" dirty="0">
                <a:solidFill>
                  <a:sysClr val="window" lastClr="FFFFFF">
                    <a:lumMod val="95000"/>
                  </a:sysClr>
                </a:solidFill>
              </a:rPr>
              <a:t>Depopulation Activity</a:t>
            </a:r>
            <a:endParaRPr kumimoji="0" lang="en-US" sz="4000" b="0" i="0" u="none" strike="noStrike" kern="1200" cap="none" spc="0" normalizeH="0" baseline="0" noProof="0" dirty="0">
              <a:ln>
                <a:noFill/>
              </a:ln>
              <a:solidFill>
                <a:sysClr val="window" lastClr="FFFFFF">
                  <a:lumMod val="95000"/>
                </a:sysClr>
              </a:solidFill>
              <a:effectLst/>
              <a:uLnTx/>
              <a:uFillTx/>
              <a:latin typeface="Arial" panose="020B0604020202020204" pitchFamily="34" charset="0"/>
              <a:ea typeface="+mj-ea"/>
              <a:cs typeface="Arial" panose="020B0604020202020204" pitchFamily="34" charset="0"/>
            </a:endParaRPr>
          </a:p>
        </p:txBody>
      </p:sp>
      <p:sp>
        <p:nvSpPr>
          <p:cNvPr id="2" name="Slide Number Placeholder 1">
            <a:extLst>
              <a:ext uri="{FF2B5EF4-FFF2-40B4-BE49-F238E27FC236}">
                <a16:creationId xmlns:a16="http://schemas.microsoft.com/office/drawing/2014/main" id="{422FD12D-8860-DB35-584E-4EA6CAA105AD}"/>
              </a:ext>
            </a:extLst>
          </p:cNvPr>
          <p:cNvSpPr>
            <a:spLocks noGrp="1"/>
          </p:cNvSpPr>
          <p:nvPr>
            <p:ph type="sldNum" sz="quarter" idx="4"/>
          </p:nvPr>
        </p:nvSpPr>
        <p:spPr/>
        <p:txBody>
          <a:bodyPr/>
          <a:lstStyle/>
          <a:p>
            <a:r>
              <a:rPr lang="en-US"/>
              <a:t>Page </a:t>
            </a:r>
            <a:fld id="{AF73B3ED-51D0-4C6E-B056-A36CCC258EB5}" type="slidenum">
              <a:rPr lang="en-US" smtClean="0"/>
              <a:pPr/>
              <a:t>9</a:t>
            </a:fld>
            <a:endParaRPr lang="en-US" dirty="0"/>
          </a:p>
        </p:txBody>
      </p:sp>
      <p:sp>
        <p:nvSpPr>
          <p:cNvPr id="5" name="Title 7">
            <a:extLst>
              <a:ext uri="{FF2B5EF4-FFF2-40B4-BE49-F238E27FC236}">
                <a16:creationId xmlns:a16="http://schemas.microsoft.com/office/drawing/2014/main" id="{CE733F1F-0FD1-BA1C-F1EB-9166C4B788EF}"/>
              </a:ext>
            </a:extLst>
          </p:cNvPr>
          <p:cNvSpPr txBox="1">
            <a:spLocks/>
          </p:cNvSpPr>
          <p:nvPr/>
        </p:nvSpPr>
        <p:spPr>
          <a:xfrm>
            <a:off x="76200" y="76200"/>
            <a:ext cx="8991600" cy="838199"/>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marL="169863"/>
            <a:endParaRPr lang="en-US" sz="2100" b="0" dirty="0">
              <a:solidFill>
                <a:schemeClr val="bg1">
                  <a:lumMod val="95000"/>
                </a:schemeClr>
              </a:solidFill>
            </a:endParaRPr>
          </a:p>
        </p:txBody>
      </p:sp>
      <p:pic>
        <p:nvPicPr>
          <p:cNvPr id="8" name="Picture 7">
            <a:extLst>
              <a:ext uri="{FF2B5EF4-FFF2-40B4-BE49-F238E27FC236}">
                <a16:creationId xmlns:a16="http://schemas.microsoft.com/office/drawing/2014/main" id="{F58566B1-E49E-408E-8B3B-052D3DE1CF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424" r="2098" b="13974"/>
          <a:stretch/>
        </p:blipFill>
        <p:spPr>
          <a:xfrm>
            <a:off x="6764307" y="1139971"/>
            <a:ext cx="5089907" cy="4884786"/>
          </a:xfrm>
          <a:prstGeom prst="rect">
            <a:avLst/>
          </a:prstGeom>
        </p:spPr>
      </p:pic>
      <p:grpSp>
        <p:nvGrpSpPr>
          <p:cNvPr id="20" name="Group 19">
            <a:extLst>
              <a:ext uri="{FF2B5EF4-FFF2-40B4-BE49-F238E27FC236}">
                <a16:creationId xmlns:a16="http://schemas.microsoft.com/office/drawing/2014/main" id="{A12A4ADB-F8C6-9124-6219-78C8A4A9D8AC}"/>
              </a:ext>
            </a:extLst>
          </p:cNvPr>
          <p:cNvGrpSpPr/>
          <p:nvPr/>
        </p:nvGrpSpPr>
        <p:grpSpPr>
          <a:xfrm>
            <a:off x="7045377" y="2758183"/>
            <a:ext cx="2118563" cy="2538849"/>
            <a:chOff x="5720544" y="3514725"/>
            <a:chExt cx="1282296" cy="1630397"/>
          </a:xfrm>
        </p:grpSpPr>
        <p:grpSp>
          <p:nvGrpSpPr>
            <p:cNvPr id="9" name="Group 8">
              <a:extLst>
                <a:ext uri="{FF2B5EF4-FFF2-40B4-BE49-F238E27FC236}">
                  <a16:creationId xmlns:a16="http://schemas.microsoft.com/office/drawing/2014/main" id="{23B6B1C3-AEB9-A150-4E00-CA5E4DC86FD7}"/>
                </a:ext>
              </a:extLst>
            </p:cNvPr>
            <p:cNvGrpSpPr/>
            <p:nvPr/>
          </p:nvGrpSpPr>
          <p:grpSpPr>
            <a:xfrm>
              <a:off x="5720544" y="3514725"/>
              <a:ext cx="1280331" cy="1630397"/>
              <a:chOff x="6645911" y="3801669"/>
              <a:chExt cx="1372407" cy="2087500"/>
            </a:xfrm>
          </p:grpSpPr>
          <p:sp>
            <p:nvSpPr>
              <p:cNvPr id="10" name="TextBox 9">
                <a:extLst>
                  <a:ext uri="{FF2B5EF4-FFF2-40B4-BE49-F238E27FC236}">
                    <a16:creationId xmlns:a16="http://schemas.microsoft.com/office/drawing/2014/main" id="{6EDB2A4B-B74B-4E18-3B54-9D7A798454DD}"/>
                  </a:ext>
                </a:extLst>
              </p:cNvPr>
              <p:cNvSpPr txBox="1"/>
              <p:nvPr/>
            </p:nvSpPr>
            <p:spPr>
              <a:xfrm>
                <a:off x="6645911" y="3842542"/>
                <a:ext cx="1361210" cy="759183"/>
              </a:xfrm>
              <a:prstGeom prst="rect">
                <a:avLst/>
              </a:prstGeom>
              <a:solidFill>
                <a:schemeClr val="bg1"/>
              </a:solidFill>
            </p:spPr>
            <p:txBody>
              <a:bodyPr wrap="square" rtlCol="0">
                <a:spAutoFit/>
              </a:bodyPr>
              <a:lstStyle/>
              <a:p>
                <a:pPr algn="ctr" defTabSz="685800"/>
                <a:r>
                  <a:rPr lang="en-US" dirty="0">
                    <a:cs typeface="Arial" panose="020B0604020202020204" pitchFamily="34" charset="0"/>
                  </a:rPr>
                  <a:t>Policy Count </a:t>
                </a:r>
              </a:p>
              <a:p>
                <a:pPr algn="ctr" defTabSz="685800"/>
                <a:r>
                  <a:rPr lang="en-US" dirty="0">
                    <a:cs typeface="Arial" panose="020B0604020202020204" pitchFamily="34" charset="0"/>
                  </a:rPr>
                  <a:t>per 10 Mile Hexagon</a:t>
                </a:r>
              </a:p>
            </p:txBody>
          </p:sp>
          <p:sp>
            <p:nvSpPr>
              <p:cNvPr id="11" name="Rectangle 10">
                <a:extLst>
                  <a:ext uri="{FF2B5EF4-FFF2-40B4-BE49-F238E27FC236}">
                    <a16:creationId xmlns:a16="http://schemas.microsoft.com/office/drawing/2014/main" id="{B63D0E23-F39B-B3A1-6832-908093CEC229}"/>
                  </a:ext>
                </a:extLst>
              </p:cNvPr>
              <p:cNvSpPr/>
              <p:nvPr/>
            </p:nvSpPr>
            <p:spPr>
              <a:xfrm>
                <a:off x="6657109" y="3801669"/>
                <a:ext cx="1361209" cy="2087500"/>
              </a:xfrm>
              <a:prstGeom prst="rect">
                <a:avLst/>
              </a:prstGeom>
              <a:noFill/>
              <a:ln w="3175">
                <a:solidFill>
                  <a:schemeClr val="bg1">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400">
                  <a:solidFill>
                    <a:prstClr val="white"/>
                  </a:solidFill>
                </a:endParaRPr>
              </a:p>
            </p:txBody>
          </p:sp>
        </p:grpSp>
        <p:pic>
          <p:nvPicPr>
            <p:cNvPr id="12" name="Picture 11">
              <a:extLst>
                <a:ext uri="{FF2B5EF4-FFF2-40B4-BE49-F238E27FC236}">
                  <a16:creationId xmlns:a16="http://schemas.microsoft.com/office/drawing/2014/main" id="{55BD7E03-5454-ECCD-4981-04280BC41125}"/>
                </a:ext>
              </a:extLst>
            </p:cNvPr>
            <p:cNvPicPr>
              <a:picLocks noChangeAspect="1"/>
            </p:cNvPicPr>
            <p:nvPr/>
          </p:nvPicPr>
          <p:blipFill rotWithShape="1">
            <a:blip r:embed="rId4"/>
            <a:srcRect l="27315" t="40669" r="68817" b="47616"/>
            <a:stretch/>
          </p:blipFill>
          <p:spPr>
            <a:xfrm>
              <a:off x="5819460" y="4179634"/>
              <a:ext cx="227082" cy="890137"/>
            </a:xfrm>
            <a:prstGeom prst="rect">
              <a:avLst/>
            </a:prstGeom>
          </p:spPr>
        </p:pic>
        <p:sp>
          <p:nvSpPr>
            <p:cNvPr id="13" name="TextBox 12">
              <a:extLst>
                <a:ext uri="{FF2B5EF4-FFF2-40B4-BE49-F238E27FC236}">
                  <a16:creationId xmlns:a16="http://schemas.microsoft.com/office/drawing/2014/main" id="{B1D4E055-0F54-E1DC-7857-3C72FF2260F9}"/>
                </a:ext>
              </a:extLst>
            </p:cNvPr>
            <p:cNvSpPr txBox="1"/>
            <p:nvPr/>
          </p:nvSpPr>
          <p:spPr>
            <a:xfrm>
              <a:off x="6004682" y="4189778"/>
              <a:ext cx="675333" cy="217412"/>
            </a:xfrm>
            <a:prstGeom prst="rect">
              <a:avLst/>
            </a:prstGeom>
            <a:noFill/>
          </p:spPr>
          <p:txBody>
            <a:bodyPr wrap="square" rtlCol="0">
              <a:spAutoFit/>
            </a:bodyPr>
            <a:lstStyle/>
            <a:p>
              <a:r>
                <a:rPr lang="en-US" sz="1600" dirty="0"/>
                <a:t>1 – 100</a:t>
              </a:r>
            </a:p>
          </p:txBody>
        </p:sp>
        <p:sp>
          <p:nvSpPr>
            <p:cNvPr id="14" name="TextBox 13">
              <a:extLst>
                <a:ext uri="{FF2B5EF4-FFF2-40B4-BE49-F238E27FC236}">
                  <a16:creationId xmlns:a16="http://schemas.microsoft.com/office/drawing/2014/main" id="{2A645069-07EF-D558-D54F-6145D2551831}"/>
                </a:ext>
              </a:extLst>
            </p:cNvPr>
            <p:cNvSpPr txBox="1"/>
            <p:nvPr/>
          </p:nvSpPr>
          <p:spPr>
            <a:xfrm>
              <a:off x="6004682" y="4355463"/>
              <a:ext cx="998158" cy="217412"/>
            </a:xfrm>
            <a:prstGeom prst="rect">
              <a:avLst/>
            </a:prstGeom>
            <a:noFill/>
          </p:spPr>
          <p:txBody>
            <a:bodyPr wrap="square" rtlCol="0">
              <a:spAutoFit/>
            </a:bodyPr>
            <a:lstStyle/>
            <a:p>
              <a:r>
                <a:rPr lang="en-US" sz="1600" dirty="0"/>
                <a:t>101 – 1,000</a:t>
              </a:r>
            </a:p>
          </p:txBody>
        </p:sp>
        <p:sp>
          <p:nvSpPr>
            <p:cNvPr id="15" name="TextBox 14">
              <a:extLst>
                <a:ext uri="{FF2B5EF4-FFF2-40B4-BE49-F238E27FC236}">
                  <a16:creationId xmlns:a16="http://schemas.microsoft.com/office/drawing/2014/main" id="{A2476923-0BFB-23F6-6F3A-BEED00FDE185}"/>
                </a:ext>
              </a:extLst>
            </p:cNvPr>
            <p:cNvSpPr txBox="1"/>
            <p:nvPr/>
          </p:nvSpPr>
          <p:spPr>
            <a:xfrm>
              <a:off x="6004682" y="4516062"/>
              <a:ext cx="998158" cy="217412"/>
            </a:xfrm>
            <a:prstGeom prst="rect">
              <a:avLst/>
            </a:prstGeom>
            <a:noFill/>
          </p:spPr>
          <p:txBody>
            <a:bodyPr wrap="square" rtlCol="0">
              <a:spAutoFit/>
            </a:bodyPr>
            <a:lstStyle/>
            <a:p>
              <a:r>
                <a:rPr lang="en-US" sz="1600" dirty="0"/>
                <a:t>1,001 – 2,500</a:t>
              </a:r>
            </a:p>
          </p:txBody>
        </p:sp>
        <p:sp>
          <p:nvSpPr>
            <p:cNvPr id="16" name="TextBox 15">
              <a:extLst>
                <a:ext uri="{FF2B5EF4-FFF2-40B4-BE49-F238E27FC236}">
                  <a16:creationId xmlns:a16="http://schemas.microsoft.com/office/drawing/2014/main" id="{DC2D15D5-26E0-2499-E57E-DD721CAB0767}"/>
                </a:ext>
              </a:extLst>
            </p:cNvPr>
            <p:cNvSpPr txBox="1"/>
            <p:nvPr/>
          </p:nvSpPr>
          <p:spPr>
            <a:xfrm>
              <a:off x="6004682" y="4681752"/>
              <a:ext cx="998158" cy="217412"/>
            </a:xfrm>
            <a:prstGeom prst="rect">
              <a:avLst/>
            </a:prstGeom>
            <a:noFill/>
          </p:spPr>
          <p:txBody>
            <a:bodyPr wrap="square" rtlCol="0">
              <a:spAutoFit/>
            </a:bodyPr>
            <a:lstStyle/>
            <a:p>
              <a:r>
                <a:rPr lang="en-US" sz="1600" dirty="0"/>
                <a:t>2,501 – 5,000</a:t>
              </a:r>
            </a:p>
          </p:txBody>
        </p:sp>
        <p:sp>
          <p:nvSpPr>
            <p:cNvPr id="17" name="TextBox 16">
              <a:extLst>
                <a:ext uri="{FF2B5EF4-FFF2-40B4-BE49-F238E27FC236}">
                  <a16:creationId xmlns:a16="http://schemas.microsoft.com/office/drawing/2014/main" id="{87CC3F70-63F9-F184-88BB-15824E16A1C2}"/>
                </a:ext>
              </a:extLst>
            </p:cNvPr>
            <p:cNvSpPr txBox="1"/>
            <p:nvPr/>
          </p:nvSpPr>
          <p:spPr>
            <a:xfrm>
              <a:off x="6004682" y="4847439"/>
              <a:ext cx="998158" cy="217412"/>
            </a:xfrm>
            <a:prstGeom prst="rect">
              <a:avLst/>
            </a:prstGeom>
            <a:noFill/>
          </p:spPr>
          <p:txBody>
            <a:bodyPr wrap="square" rtlCol="0">
              <a:spAutoFit/>
            </a:bodyPr>
            <a:lstStyle/>
            <a:p>
              <a:r>
                <a:rPr lang="en-US" sz="1600" dirty="0"/>
                <a:t>5,001 – 15,925</a:t>
              </a:r>
            </a:p>
          </p:txBody>
        </p:sp>
      </p:grpSp>
      <p:pic>
        <p:nvPicPr>
          <p:cNvPr id="18" name="Picture 17">
            <a:extLst>
              <a:ext uri="{FF2B5EF4-FFF2-40B4-BE49-F238E27FC236}">
                <a16:creationId xmlns:a16="http://schemas.microsoft.com/office/drawing/2014/main" id="{CAE8ACB5-88B5-FF42-0475-CB67D702DB8F}"/>
              </a:ext>
            </a:extLst>
          </p:cNvPr>
          <p:cNvPicPr>
            <a:picLocks noChangeAspect="1"/>
          </p:cNvPicPr>
          <p:nvPr/>
        </p:nvPicPr>
        <p:blipFill>
          <a:blip r:embed="rId5"/>
          <a:stretch>
            <a:fillRect/>
          </a:stretch>
        </p:blipFill>
        <p:spPr>
          <a:xfrm>
            <a:off x="347748" y="1225155"/>
            <a:ext cx="6089637" cy="4884786"/>
          </a:xfrm>
          <a:prstGeom prst="rect">
            <a:avLst/>
          </a:prstGeom>
        </p:spPr>
      </p:pic>
      <p:sp>
        <p:nvSpPr>
          <p:cNvPr id="19" name="TextBox 18">
            <a:extLst>
              <a:ext uri="{FF2B5EF4-FFF2-40B4-BE49-F238E27FC236}">
                <a16:creationId xmlns:a16="http://schemas.microsoft.com/office/drawing/2014/main" id="{D2A1177E-8026-2C97-F507-5763F997C178}"/>
              </a:ext>
            </a:extLst>
          </p:cNvPr>
          <p:cNvSpPr txBox="1"/>
          <p:nvPr/>
        </p:nvSpPr>
        <p:spPr>
          <a:xfrm>
            <a:off x="834099" y="6125737"/>
            <a:ext cx="9785093" cy="577081"/>
          </a:xfrm>
          <a:prstGeom prst="rect">
            <a:avLst/>
          </a:prstGeom>
          <a:noFill/>
        </p:spPr>
        <p:txBody>
          <a:bodyPr wrap="square" rtlCol="0">
            <a:spAutoFit/>
          </a:bodyPr>
          <a:lstStyle/>
          <a:p>
            <a:r>
              <a:rPr lang="en-US" sz="1050" dirty="0"/>
              <a:t>Notes:</a:t>
            </a:r>
          </a:p>
          <a:p>
            <a:pPr marL="287338" indent="-174625">
              <a:buAutoNum type="arabicParenR"/>
            </a:pPr>
            <a:r>
              <a:rPr lang="en-US" sz="1050" dirty="0"/>
              <a:t>Policyholder Choice Letters Mailed indicates the number of depopulation </a:t>
            </a:r>
            <a:r>
              <a:rPr lang="en-US" sz="1050" dirty="0">
                <a:solidFill>
                  <a:prstClr val="black"/>
                </a:solidFill>
              </a:rPr>
              <a:t>letters mailed, one per policy. Multiple offers may be contained in a single mailing.</a:t>
            </a:r>
            <a:endParaRPr lang="en-US" sz="1050" dirty="0"/>
          </a:p>
          <a:p>
            <a:pPr marL="287338" indent="-174625">
              <a:buAutoNum type="arabicParenR"/>
            </a:pPr>
            <a:r>
              <a:rPr lang="en-US" sz="1050" dirty="0"/>
              <a:t>The hexagon map </a:t>
            </a:r>
            <a:r>
              <a:rPr lang="en-US" sz="1050" dirty="0">
                <a:solidFill>
                  <a:prstClr val="black"/>
                </a:solidFill>
              </a:rPr>
              <a:t>shows all personal lines and commercial lines (CL) policies assumed from April 2023 through May 2024</a:t>
            </a:r>
            <a:endParaRPr lang="en-US" sz="1050" dirty="0"/>
          </a:p>
        </p:txBody>
      </p:sp>
    </p:spTree>
    <p:extLst>
      <p:ext uri="{BB962C8B-B14F-4D97-AF65-F5344CB8AC3E}">
        <p14:creationId xmlns:p14="http://schemas.microsoft.com/office/powerpoint/2010/main" val="15219718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izens Wide Format Template" id="{E34B6620-129F-E847-904F-961356CF9FB6}" vid="{81487097-041D-484C-9ED2-3D935A9B473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izens Wide Format Template" id="{E34B6620-129F-E847-904F-961356CF9FB6}" vid="{33AFFE6C-C3DD-734C-ACF1-6873FFC70CAE}"/>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Citizens+Wide+Format+Template (1)</Template>
  <TotalTime>4600</TotalTime>
  <Words>2452</Words>
  <Application>Microsoft Office PowerPoint</Application>
  <PresentationFormat>Widescreen</PresentationFormat>
  <Paragraphs>517</Paragraphs>
  <Slides>21</Slides>
  <Notes>19</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Aptos</vt:lpstr>
      <vt:lpstr>Arial</vt:lpstr>
      <vt:lpstr>Calibri</vt:lpstr>
      <vt:lpstr>Calibri Light</vt:lpstr>
      <vt:lpstr>Office Theme</vt:lpstr>
      <vt:lpstr>1_Office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Sheila Hilton</dc:creator>
  <cp:lastModifiedBy>March Fisher</cp:lastModifiedBy>
  <cp:revision>164</cp:revision>
  <cp:lastPrinted>2024-04-23T18:14:55Z</cp:lastPrinted>
  <dcterms:created xsi:type="dcterms:W3CDTF">2020-12-08T16:04:32Z</dcterms:created>
  <dcterms:modified xsi:type="dcterms:W3CDTF">2024-07-30T15:16:19Z</dcterms:modified>
</cp:coreProperties>
</file>